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316" r:id="rId3"/>
    <p:sldId id="400" r:id="rId4"/>
    <p:sldId id="367" r:id="rId5"/>
    <p:sldId id="397" r:id="rId6"/>
    <p:sldId id="372" r:id="rId7"/>
    <p:sldId id="425" r:id="rId8"/>
    <p:sldId id="432" r:id="rId9"/>
    <p:sldId id="458" r:id="rId10"/>
    <p:sldId id="441" r:id="rId11"/>
    <p:sldId id="442" r:id="rId12"/>
    <p:sldId id="454" r:id="rId13"/>
    <p:sldId id="457" r:id="rId14"/>
    <p:sldId id="448" r:id="rId15"/>
    <p:sldId id="430" r:id="rId16"/>
    <p:sldId id="431" r:id="rId17"/>
    <p:sldId id="452" r:id="rId18"/>
    <p:sldId id="434" r:id="rId19"/>
    <p:sldId id="435" r:id="rId20"/>
    <p:sldId id="436" r:id="rId21"/>
    <p:sldId id="437" r:id="rId22"/>
    <p:sldId id="446" r:id="rId23"/>
    <p:sldId id="459" r:id="rId24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roid Sans" panose="020B0604020202020204" charset="0"/>
      <p:regular r:id="rId31"/>
      <p:bold r:id="rId3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889FB"/>
    <a:srgbClr val="F70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2102" autoAdjust="0"/>
  </p:normalViewPr>
  <p:slideViewPr>
    <p:cSldViewPr snapToGrid="0">
      <p:cViewPr varScale="1">
        <p:scale>
          <a:sx n="115" d="100"/>
          <a:sy n="115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3" d="100"/>
        <a:sy n="43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0F3EC7-A282-47B4-BA90-69435D8FE6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8A8B2-7652-4438-969F-911B5B5CDB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D0ED3-660E-419E-8FB0-E67ABCAF5C76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38267-9A8D-4557-A089-8179C36F39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4BBD2-C57C-4357-B916-D07B0C2939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0D9A6-4ABB-4D6F-BB5E-3C06F1A3E1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41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38595-8907-46CB-9645-05EB86292961}" type="datetimeFigureOut">
              <a:rPr lang="de-AT" smtClean="0"/>
              <a:t>25.08.2023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4C29B-6A30-4888-9D28-8F5C63D5C13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83608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4C29B-6A30-4888-9D28-8F5C63D5C13D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99207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https://pixabay.com/illustrations/skyline-city-streets-transformation-5507490/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4C29B-6A30-4888-9D28-8F5C63D5C13D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32738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4C29B-6A30-4888-9D28-8F5C63D5C13D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90292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4C29B-6A30-4888-9D28-8F5C63D5C13D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13462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482FC-1085-47CA-B151-2E9575B5F6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16981"/>
            <a:ext cx="9144000" cy="1824038"/>
          </a:xfrm>
        </p:spPr>
        <p:txBody>
          <a:bodyPr anchor="b"/>
          <a:lstStyle>
            <a:lvl1pPr algn="ctr">
              <a:defRPr sz="4000" b="0"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EF1654D-F59E-4FD3-B9B5-B7442D0F3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3094"/>
            <a:ext cx="9144000" cy="9794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14BBE48-F85B-4629-B57C-1A07E2FEB8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783" y="1001086"/>
            <a:ext cx="2803958" cy="648626"/>
          </a:xfrm>
          <a:prstGeom prst="rect">
            <a:avLst/>
          </a:prstGeom>
        </p:spPr>
      </p:pic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AD7EA414-C305-44C8-89D6-0A93AE069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88747" y="6218891"/>
            <a:ext cx="1014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6DC6B-93C2-4305-8681-E43B860C1B44}" type="datetime1">
              <a:rPr lang="de-AT" smtClean="0"/>
              <a:t>25.08.2023</a:t>
            </a:fld>
            <a:endParaRPr lang="de-AT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7B1ABAE-377D-46D5-BAB0-ABF4ABED07F4}"/>
              </a:ext>
            </a:extLst>
          </p:cNvPr>
          <p:cNvGrpSpPr/>
          <p:nvPr userDrawn="1"/>
        </p:nvGrpSpPr>
        <p:grpSpPr>
          <a:xfrm>
            <a:off x="3268044" y="5562474"/>
            <a:ext cx="5655912" cy="523206"/>
            <a:chOff x="3913974" y="5580569"/>
            <a:chExt cx="5655912" cy="523206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A3B57625-EC10-4F4D-89E1-7727DF400757}"/>
                </a:ext>
              </a:extLst>
            </p:cNvPr>
            <p:cNvSpPr txBox="1"/>
            <p:nvPr userDrawn="1"/>
          </p:nvSpPr>
          <p:spPr>
            <a:xfrm>
              <a:off x="4698783" y="5642117"/>
              <a:ext cx="4871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chemeClr val="tx2"/>
                  </a:solidFill>
                </a:rPr>
                <a:t>This project has received funding from the European Union’s Horizon 2020 research and innovation </a:t>
              </a:r>
              <a:r>
                <a:rPr lang="en-US" sz="1000" dirty="0" err="1">
                  <a:solidFill>
                    <a:schemeClr val="tx2"/>
                  </a:solidFill>
                </a:rPr>
                <a:t>programme</a:t>
              </a:r>
              <a:r>
                <a:rPr lang="en-US" sz="1000" dirty="0">
                  <a:solidFill>
                    <a:schemeClr val="tx2"/>
                  </a:solidFill>
                </a:rPr>
                <a:t> under agreement number 957407.</a:t>
              </a:r>
            </a:p>
          </p:txBody>
        </p:sp>
        <p:pic>
          <p:nvPicPr>
            <p:cNvPr id="1026" name="Picture 2" descr="Grant from EU Horizon 2020 — BiotaTec">
              <a:extLst>
                <a:ext uri="{FF2B5EF4-FFF2-40B4-BE49-F238E27FC236}">
                  <a16:creationId xmlns:a16="http://schemas.microsoft.com/office/drawing/2014/main" id="{DB9544AB-EAD9-4EEA-95E4-C79ACA60901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3974" y="5580569"/>
              <a:ext cx="784809" cy="523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522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w Column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9EA59BB-872E-4581-B2D7-1D5BF0E83C0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985751-4C96-46A1-897F-C28EA981A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5181600" cy="1356098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2268AF-C203-43E7-9EF6-03248AB05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79F0DD-D8DC-47D4-B8C5-969B94A1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06AFCC6-AE31-4EAD-AC18-E92C2722D1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96447" y="6356349"/>
            <a:ext cx="1014506" cy="365125"/>
          </a:xfrm>
        </p:spPr>
        <p:txBody>
          <a:bodyPr/>
          <a:lstStyle/>
          <a:p>
            <a:fld id="{6440E229-71B2-46AF-BDF9-63D069958C63}" type="datetime1">
              <a:rPr lang="de-AT" smtClean="0"/>
              <a:t>25.08.2023</a:t>
            </a:fld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8F9FAB-BC4F-4472-8259-C3CC056B0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05294" y="6356350"/>
            <a:ext cx="1014506" cy="365125"/>
          </a:xfrm>
        </p:spPr>
        <p:txBody>
          <a:bodyPr/>
          <a:lstStyle/>
          <a:p>
            <a:fld id="{74CB2985-60B4-4E7B-9AAE-306946339EE0}" type="slidenum">
              <a:rPr lang="de-AT" smtClean="0"/>
              <a:t>‹Nr.›</a:t>
            </a:fld>
            <a:endParaRPr lang="de-AT"/>
          </a:p>
        </p:txBody>
      </p:sp>
      <p:pic>
        <p:nvPicPr>
          <p:cNvPr id="10" name="Grafik 6">
            <a:extLst>
              <a:ext uri="{FF2B5EF4-FFF2-40B4-BE49-F238E27FC236}">
                <a16:creationId xmlns:a16="http://schemas.microsoft.com/office/drawing/2014/main" id="{3D5A5FEA-978E-43B4-AC45-6787C09B66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356350"/>
            <a:ext cx="1673442" cy="387109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B4CD1EB-B0AE-4141-B1B1-9D496F8477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620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 – Low risk</a:t>
            </a:r>
          </a:p>
        </p:txBody>
      </p:sp>
    </p:spTree>
    <p:extLst>
      <p:ext uri="{BB962C8B-B14F-4D97-AF65-F5344CB8AC3E}">
        <p14:creationId xmlns:p14="http://schemas.microsoft.com/office/powerpoint/2010/main" val="3665010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w Column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9EA59BB-872E-4581-B2D7-1D5BF0E83C0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985751-4C96-46A1-897F-C28EA981A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5181600" cy="1356098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2268AF-C203-43E7-9EF6-03248AB05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79F0DD-D8DC-47D4-B8C5-969B94A1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06AFCC6-AE31-4EAD-AC18-E92C2722D1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96447" y="6356349"/>
            <a:ext cx="1014506" cy="365125"/>
          </a:xfrm>
        </p:spPr>
        <p:txBody>
          <a:bodyPr/>
          <a:lstStyle/>
          <a:p>
            <a:fld id="{6388F897-4296-43AF-87AC-090BDE9E9871}" type="datetime1">
              <a:rPr lang="de-AT" smtClean="0"/>
              <a:t>25.08.2023</a:t>
            </a:fld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8F9FAB-BC4F-4472-8259-C3CC056B0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05294" y="6356350"/>
            <a:ext cx="1014506" cy="365125"/>
          </a:xfrm>
        </p:spPr>
        <p:txBody>
          <a:bodyPr/>
          <a:lstStyle/>
          <a:p>
            <a:fld id="{74CB2985-60B4-4E7B-9AAE-306946339EE0}" type="slidenum">
              <a:rPr lang="de-AT" smtClean="0"/>
              <a:t>‹Nr.›</a:t>
            </a:fld>
            <a:endParaRPr lang="de-AT"/>
          </a:p>
        </p:txBody>
      </p:sp>
      <p:pic>
        <p:nvPicPr>
          <p:cNvPr id="10" name="Grafik 6">
            <a:extLst>
              <a:ext uri="{FF2B5EF4-FFF2-40B4-BE49-F238E27FC236}">
                <a16:creationId xmlns:a16="http://schemas.microsoft.com/office/drawing/2014/main" id="{2D2914A2-2842-4F57-8623-CF80280A9A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356350"/>
            <a:ext cx="1673442" cy="387109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F3234AF-7D32-449B-9502-4C1FFD9C3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620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 – Low risk</a:t>
            </a:r>
          </a:p>
        </p:txBody>
      </p:sp>
    </p:spTree>
    <p:extLst>
      <p:ext uri="{BB962C8B-B14F-4D97-AF65-F5344CB8AC3E}">
        <p14:creationId xmlns:p14="http://schemas.microsoft.com/office/powerpoint/2010/main" val="3836184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E5068D-889B-4716-AD6D-69708CDD7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7C08F-EFF8-4962-9A51-E5B4C4277B77}" type="datetime1">
              <a:rPr lang="de-AT" smtClean="0"/>
              <a:t>25.08.2023</a:t>
            </a:fld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81D5C3-C9A7-42BE-83AC-58835348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B2985-60B4-4E7B-9AAE-306946339EE0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B74BBB47-8863-49EE-AA9C-0F9B83F131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8771313" cy="69271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de-AT" dirty="0"/>
          </a:p>
        </p:txBody>
      </p:sp>
      <p:pic>
        <p:nvPicPr>
          <p:cNvPr id="9" name="Grafik 6">
            <a:extLst>
              <a:ext uri="{FF2B5EF4-FFF2-40B4-BE49-F238E27FC236}">
                <a16:creationId xmlns:a16="http://schemas.microsoft.com/office/drawing/2014/main" id="{1AEE23B2-2FFF-48F0-9204-4DA6731CB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80358" y="517926"/>
            <a:ext cx="1673442" cy="38710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4CCACE1-5999-49BE-8F18-998682FC3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– Low risk</a:t>
            </a:r>
          </a:p>
        </p:txBody>
      </p:sp>
    </p:spTree>
    <p:extLst>
      <p:ext uri="{BB962C8B-B14F-4D97-AF65-F5344CB8AC3E}">
        <p14:creationId xmlns:p14="http://schemas.microsoft.com/office/powerpoint/2010/main" val="1834755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15E6AFA-87BC-46AA-BCF6-401127DF4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F91FB-771C-44EA-B1C9-E6F6F84A03BA}" type="datetime1">
              <a:rPr lang="de-AT" smtClean="0"/>
              <a:t>25.08.2023</a:t>
            </a:fld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2C007C-FE8D-4BE4-9AD2-8ED98D28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B2985-60B4-4E7B-9AAE-306946339EE0}" type="slidenum">
              <a:rPr lang="de-AT" smtClean="0"/>
              <a:t>‹Nr.›</a:t>
            </a:fld>
            <a:endParaRPr lang="de-AT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F81A0E0A-FA8C-4559-916B-FAD0004048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80358" y="517926"/>
            <a:ext cx="1673442" cy="38710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71A38-8813-4E2A-9CF2-E1B8A2715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– Low risk</a:t>
            </a:r>
          </a:p>
        </p:txBody>
      </p:sp>
    </p:spTree>
    <p:extLst>
      <p:ext uri="{BB962C8B-B14F-4D97-AF65-F5344CB8AC3E}">
        <p14:creationId xmlns:p14="http://schemas.microsoft.com/office/powerpoint/2010/main" val="3420834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242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EAB1A-B9C7-4762-87B3-C0D2BC3485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8771313" cy="69271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404257-3AC3-480F-BE73-4DAE76367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4B103C-296F-46AB-A5D6-F1E51F71D1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1014506" cy="365125"/>
          </a:xfrm>
        </p:spPr>
        <p:txBody>
          <a:bodyPr/>
          <a:lstStyle/>
          <a:p>
            <a:fld id="{F9F577D7-D3B2-4F8D-9DD6-4B38CEB205BC}" type="datetime1">
              <a:rPr lang="de-AT" smtClean="0"/>
              <a:t>25.08.2023</a:t>
            </a:fld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3EAEC0-ADC5-4B7F-8C1E-57F36ED26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B2985-60B4-4E7B-9AAE-306946339EE0}" type="slidenum">
              <a:rPr lang="de-AT" smtClean="0"/>
              <a:t>‹Nr.›</a:t>
            </a:fld>
            <a:endParaRPr lang="de-AT"/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4F38A1FF-FB03-47DD-95A5-3A5515E7FB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80358" y="517926"/>
            <a:ext cx="1673442" cy="387109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DB8F360-3A02-4051-900F-F3B9F9A14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– Low risk</a:t>
            </a:r>
          </a:p>
        </p:txBody>
      </p:sp>
    </p:spTree>
    <p:extLst>
      <p:ext uri="{BB962C8B-B14F-4D97-AF65-F5344CB8AC3E}">
        <p14:creationId xmlns:p14="http://schemas.microsoft.com/office/powerpoint/2010/main" val="1896695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F1AA1-E592-402B-8480-81B014800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627996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C8D7E9-6EE9-4EBB-AF31-5B15D0181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5115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07A8B1C-0431-4362-B365-3CC4EA0355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80358" y="517926"/>
            <a:ext cx="1673442" cy="38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51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_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BC54F9D-F41D-4038-8BD9-6B387E232902}"/>
              </a:ext>
            </a:extLst>
          </p:cNvPr>
          <p:cNvSpPr/>
          <p:nvPr userDrawn="1"/>
        </p:nvSpPr>
        <p:spPr>
          <a:xfrm>
            <a:off x="0" y="6230004"/>
            <a:ext cx="12192000" cy="6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6F1AA1-E592-402B-8480-81B014800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627996"/>
            <a:ext cx="10515600" cy="2852737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C8D7E9-6EE9-4EBB-AF31-5B15D0181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5115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F2FDA0-4EC8-46B4-8ADC-0427A43982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356350"/>
            <a:ext cx="1673442" cy="38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_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BC54F9D-F41D-4038-8BD9-6B387E232902}"/>
              </a:ext>
            </a:extLst>
          </p:cNvPr>
          <p:cNvSpPr/>
          <p:nvPr userDrawn="1"/>
        </p:nvSpPr>
        <p:spPr>
          <a:xfrm>
            <a:off x="0" y="6230004"/>
            <a:ext cx="12192000" cy="6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6F1AA1-E592-402B-8480-81B014800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627996"/>
            <a:ext cx="10515600" cy="2852737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C8D7E9-6EE9-4EBB-AF31-5B15D0181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5115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F2FDA0-4EC8-46B4-8ADC-0427A43982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356350"/>
            <a:ext cx="1673442" cy="38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20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BC54F9D-F41D-4038-8BD9-6B387E232902}"/>
              </a:ext>
            </a:extLst>
          </p:cNvPr>
          <p:cNvSpPr/>
          <p:nvPr userDrawn="1"/>
        </p:nvSpPr>
        <p:spPr>
          <a:xfrm>
            <a:off x="0" y="6230004"/>
            <a:ext cx="12192000" cy="6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6F1AA1-E592-402B-8480-81B014800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627996"/>
            <a:ext cx="10515600" cy="2852737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C8D7E9-6EE9-4EBB-AF31-5B15D0181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5115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F2FDA0-4EC8-46B4-8ADC-0427A43982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356350"/>
            <a:ext cx="1673442" cy="38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2268AF-C203-43E7-9EF6-03248AB05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79F0DD-D8DC-47D4-B8C5-969B94A1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06AFCC6-AE31-4EAD-AC18-E92C2722D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8A7FE-7D2E-40C7-90E9-CEEACB565EAB}" type="datetime1">
              <a:rPr lang="de-AT" smtClean="0"/>
              <a:t>25.08.2023</a:t>
            </a:fld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8F9FAB-BC4F-4472-8259-C3CC056B0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 dirty="0" err="1"/>
              <a:t>abc</a:t>
            </a:r>
            <a:endParaRPr lang="de-AT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9C76EDD-3A2B-4E08-86FA-BCF49F08A8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8771313" cy="69271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de-AT" dirty="0"/>
          </a:p>
        </p:txBody>
      </p:sp>
      <p:pic>
        <p:nvPicPr>
          <p:cNvPr id="9" name="Grafik 6">
            <a:extLst>
              <a:ext uri="{FF2B5EF4-FFF2-40B4-BE49-F238E27FC236}">
                <a16:creationId xmlns:a16="http://schemas.microsoft.com/office/drawing/2014/main" id="{A7A354C0-36C7-494E-AB84-D751E65DC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80358" y="517926"/>
            <a:ext cx="1673442" cy="387109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08A1FFD-BE12-449C-8B66-823A9D6C5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– Low risk</a:t>
            </a:r>
          </a:p>
        </p:txBody>
      </p:sp>
    </p:spTree>
    <p:extLst>
      <p:ext uri="{BB962C8B-B14F-4D97-AF65-F5344CB8AC3E}">
        <p14:creationId xmlns:p14="http://schemas.microsoft.com/office/powerpoint/2010/main" val="2205589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tution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2268AF-C203-43E7-9EF6-03248AB0578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463533"/>
            <a:ext cx="10515600" cy="1508125"/>
          </a:xfrm>
        </p:spPr>
        <p:txBody>
          <a:bodyPr>
            <a:normAutofit/>
          </a:bodyPr>
          <a:lstStyle>
            <a:lvl1pPr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/>
              <a:t>Description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79F0DD-D8DC-47D4-B8C5-969B94A1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326838"/>
            <a:ext cx="2374900" cy="1867461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06AFCC6-AE31-4EAD-AC18-E92C2722D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421E-5C12-4D3D-852F-E05BDBAD46FC}" type="datetime1">
              <a:rPr lang="de-AT" smtClean="0"/>
              <a:t>25.08.2023</a:t>
            </a:fld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8F9FAB-BC4F-4472-8259-C3CC056B0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B2985-60B4-4E7B-9AAE-306946339EE0}" type="slidenum">
              <a:rPr lang="de-AT" smtClean="0"/>
              <a:t>‹Nr.›</a:t>
            </a:fld>
            <a:endParaRPr lang="de-AT"/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10A8D697-753F-4D87-9E5C-0DB45641433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551767" y="3326837"/>
            <a:ext cx="2374900" cy="1867461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2D74507C-771C-4848-92DC-9A70ED60BDC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65334" y="3326837"/>
            <a:ext cx="2374900" cy="1867461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78D8B54B-B624-4835-9BFB-F1B954CDCD1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978902" y="3377356"/>
            <a:ext cx="2374900" cy="1867461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740FD07-9502-46B1-972E-09BC35413534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5352485"/>
            <a:ext cx="2374900" cy="387109"/>
          </a:xfrm>
        </p:spPr>
        <p:txBody>
          <a:bodyPr>
            <a:normAutofit/>
          </a:bodyPr>
          <a:lstStyle>
            <a:lvl1pPr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/>
              <a:t>Name</a:t>
            </a:r>
            <a:endParaRPr lang="de-AT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E816BBD0-38AD-4171-B5CD-3B003F96843D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551767" y="5352485"/>
            <a:ext cx="2374900" cy="387109"/>
          </a:xfrm>
        </p:spPr>
        <p:txBody>
          <a:bodyPr>
            <a:normAutofit/>
          </a:bodyPr>
          <a:lstStyle>
            <a:lvl1pPr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/>
              <a:t>Name</a:t>
            </a:r>
            <a:endParaRPr lang="de-AT" dirty="0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BA5218FC-626F-4D73-B1B4-68B055BD33EF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65334" y="5356242"/>
            <a:ext cx="2374900" cy="387109"/>
          </a:xfrm>
        </p:spPr>
        <p:txBody>
          <a:bodyPr>
            <a:normAutofit/>
          </a:bodyPr>
          <a:lstStyle>
            <a:lvl1pPr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/>
              <a:t>Name</a:t>
            </a:r>
            <a:endParaRPr lang="de-AT" dirty="0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75EE5BEC-1EDA-4A58-ADF9-8646CB458A53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8978900" y="5381642"/>
            <a:ext cx="2374900" cy="387109"/>
          </a:xfrm>
        </p:spPr>
        <p:txBody>
          <a:bodyPr>
            <a:normAutofit/>
          </a:bodyPr>
          <a:lstStyle>
            <a:lvl1pPr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/>
              <a:t>Name</a:t>
            </a:r>
            <a:endParaRPr lang="de-AT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88D58D27-8C04-4144-8BCA-25E9F5AA15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8771313" cy="69271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INSTITUTION</a:t>
            </a:r>
            <a:endParaRPr lang="de-AT" dirty="0"/>
          </a:p>
        </p:txBody>
      </p:sp>
      <p:pic>
        <p:nvPicPr>
          <p:cNvPr id="23" name="Grafik 6">
            <a:extLst>
              <a:ext uri="{FF2B5EF4-FFF2-40B4-BE49-F238E27FC236}">
                <a16:creationId xmlns:a16="http://schemas.microsoft.com/office/drawing/2014/main" id="{75843336-7410-4384-A4AF-F518292E7B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80358" y="517926"/>
            <a:ext cx="1673442" cy="387109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7BECE8A-2233-48EB-9395-B8582E950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– Low risk</a:t>
            </a:r>
          </a:p>
        </p:txBody>
      </p:sp>
    </p:spTree>
    <p:extLst>
      <p:ext uri="{BB962C8B-B14F-4D97-AF65-F5344CB8AC3E}">
        <p14:creationId xmlns:p14="http://schemas.microsoft.com/office/powerpoint/2010/main" val="15783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w Columns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9EA59BB-872E-4581-B2D7-1D5BF0E83C0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985751-4C96-46A1-897F-C28EA981AC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5181600" cy="1356098"/>
          </a:xfrm>
        </p:spPr>
        <p:txBody>
          <a:bodyPr/>
          <a:lstStyle/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2268AF-C203-43E7-9EF6-03248AB05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79F0DD-D8DC-47D4-B8C5-969B94A1C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06AFCC6-AE31-4EAD-AC18-E92C2722D1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96447" y="6356349"/>
            <a:ext cx="1014506" cy="365125"/>
          </a:xfrm>
        </p:spPr>
        <p:txBody>
          <a:bodyPr/>
          <a:lstStyle/>
          <a:p>
            <a:fld id="{903CB915-E89B-4002-B99E-07C10E5BD548}" type="datetime1">
              <a:rPr lang="de-AT" smtClean="0"/>
              <a:t>25.08.2023</a:t>
            </a:fld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8F9FAB-BC4F-4472-8259-C3CC056B0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05294" y="6356350"/>
            <a:ext cx="1014506" cy="365125"/>
          </a:xfrm>
        </p:spPr>
        <p:txBody>
          <a:bodyPr/>
          <a:lstStyle/>
          <a:p>
            <a:fld id="{74CB2985-60B4-4E7B-9AAE-306946339EE0}" type="slidenum">
              <a:rPr lang="de-AT" smtClean="0"/>
              <a:t>‹Nr.›</a:t>
            </a:fld>
            <a:endParaRPr lang="de-AT"/>
          </a:p>
        </p:txBody>
      </p:sp>
      <p:pic>
        <p:nvPicPr>
          <p:cNvPr id="10" name="Grafik 6">
            <a:extLst>
              <a:ext uri="{FF2B5EF4-FFF2-40B4-BE49-F238E27FC236}">
                <a16:creationId xmlns:a16="http://schemas.microsoft.com/office/drawing/2014/main" id="{19BDBBCE-A7C9-4DE3-907E-4BD94602A9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6356350"/>
            <a:ext cx="1673442" cy="387109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3B40E1C-5B2C-4F43-8916-893D3FC00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3620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 – Low risk</a:t>
            </a:r>
          </a:p>
        </p:txBody>
      </p:sp>
    </p:spTree>
    <p:extLst>
      <p:ext uri="{BB962C8B-B14F-4D97-AF65-F5344CB8AC3E}">
        <p14:creationId xmlns:p14="http://schemas.microsoft.com/office/powerpoint/2010/main" val="1687726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9C7E1CD-191E-43D2-B573-A79B5E2E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957F7F-9398-49BF-AAD3-95D679B8E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72988"/>
            <a:ext cx="10515600" cy="4903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8A904E-F4E3-4437-9C15-0811B4790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1014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20562-4651-4C51-8082-871D0F77353E}" type="datetime1">
              <a:rPr lang="de-AT" smtClean="0"/>
              <a:t>25.08.2023</a:t>
            </a:fld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923D05-A3C5-4314-940B-5EA4D05B9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9294" y="6356350"/>
            <a:ext cx="1014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 dirty="0" err="1"/>
              <a:t>Def</a:t>
            </a:r>
            <a:endParaRPr lang="de-AT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9B0C750-BA6F-4CBA-BE7D-1B86C57671C0}"/>
              </a:ext>
            </a:extLst>
          </p:cNvPr>
          <p:cNvCxnSpPr>
            <a:cxnSpLocks/>
          </p:cNvCxnSpPr>
          <p:nvPr userDrawn="1"/>
        </p:nvCxnSpPr>
        <p:spPr>
          <a:xfrm>
            <a:off x="0" y="6804213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60CCCFC-3DD0-4A0E-949F-2248C0258EE8}"/>
              </a:ext>
            </a:extLst>
          </p:cNvPr>
          <p:cNvCxnSpPr>
            <a:cxnSpLocks/>
          </p:cNvCxnSpPr>
          <p:nvPr userDrawn="1"/>
        </p:nvCxnSpPr>
        <p:spPr>
          <a:xfrm>
            <a:off x="0" y="6771340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C6285ED-C440-4237-AE5F-5682CF38E5B0}"/>
              </a:ext>
            </a:extLst>
          </p:cNvPr>
          <p:cNvCxnSpPr>
            <a:cxnSpLocks/>
          </p:cNvCxnSpPr>
          <p:nvPr userDrawn="1"/>
        </p:nvCxnSpPr>
        <p:spPr>
          <a:xfrm>
            <a:off x="0" y="6843058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F2548-BB6E-4842-8467-664A88D82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– Low risk</a:t>
            </a:r>
          </a:p>
        </p:txBody>
      </p:sp>
    </p:spTree>
    <p:extLst>
      <p:ext uri="{BB962C8B-B14F-4D97-AF65-F5344CB8AC3E}">
        <p14:creationId xmlns:p14="http://schemas.microsoft.com/office/powerpoint/2010/main" val="75424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8" r:id="rId5"/>
    <p:sldLayoutId id="2147483659" r:id="rId6"/>
    <p:sldLayoutId id="2147483652" r:id="rId7"/>
    <p:sldLayoutId id="2147483664" r:id="rId8"/>
    <p:sldLayoutId id="2147483660" r:id="rId9"/>
    <p:sldLayoutId id="2147483661" r:id="rId10"/>
    <p:sldLayoutId id="2147483662" r:id="rId11"/>
    <p:sldLayoutId id="2147483654" r:id="rId12"/>
    <p:sldLayoutId id="2147483655" r:id="rId13"/>
    <p:sldLayoutId id="214748366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phne-eu/daphne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emf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aphne-eu.e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daphne-eu" TargetMode="External"/><Relationship Id="rId5" Type="http://schemas.openxmlformats.org/officeDocument/2006/relationships/hyperlink" Target="https://www.linkedin.com/in/daphne-eu-project-695735230/" TargetMode="External"/><Relationship Id="rId4" Type="http://schemas.openxmlformats.org/officeDocument/2006/relationships/hyperlink" Target="https://twitter.com/daphne_e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wmf"/><Relationship Id="rId12" Type="http://schemas.openxmlformats.org/officeDocument/2006/relationships/image" Target="../media/image26.wmf"/><Relationship Id="rId2" Type="http://schemas.openxmlformats.org/officeDocument/2006/relationships/image" Target="../media/image16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4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wmf"/><Relationship Id="rId14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emf"/><Relationship Id="rId7" Type="http://schemas.openxmlformats.org/officeDocument/2006/relationships/image" Target="../media/image34.jpeg"/><Relationship Id="rId2" Type="http://schemas.openxmlformats.org/officeDocument/2006/relationships/hyperlink" Target="https://mediatum.ub.tum.de/145469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AB8E-03FE-497A-8EA6-292810A4F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6981"/>
            <a:ext cx="12192000" cy="1824038"/>
          </a:xfrm>
        </p:spPr>
        <p:txBody>
          <a:bodyPr>
            <a:normAutofit/>
          </a:bodyPr>
          <a:lstStyle/>
          <a:p>
            <a:r>
              <a:rPr lang="en-US" dirty="0"/>
              <a:t>Holistic Extensibility</a:t>
            </a:r>
            <a:br>
              <a:rPr lang="en-US" dirty="0"/>
            </a:br>
            <a:r>
              <a:rPr lang="en-US" dirty="0"/>
              <a:t>for Integrated Data Analysis Pipelines in DAPHNE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04B399-BC3F-4733-83C2-D618576F69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6970"/>
            <a:ext cx="9144000" cy="132561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Patrick Damme</a:t>
            </a:r>
          </a:p>
          <a:p>
            <a:r>
              <a:rPr lang="en-US" dirty="0" err="1"/>
              <a:t>Technische</a:t>
            </a:r>
            <a:r>
              <a:rPr lang="en-US" dirty="0"/>
              <a:t> Universität Berlin</a:t>
            </a:r>
          </a:p>
          <a:p>
            <a:endParaRPr lang="en-US" dirty="0"/>
          </a:p>
          <a:p>
            <a:r>
              <a:rPr lang="en-US" dirty="0"/>
              <a:t>Invited Talk at CDMS@VLDB 2023, Vancouver, Canada, Aug 28, 2023</a:t>
            </a:r>
          </a:p>
          <a:p>
            <a:endParaRPr lang="en-US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638C270D-5E64-4142-A91E-022611B20E37}"/>
              </a:ext>
            </a:extLst>
          </p:cNvPr>
          <p:cNvSpPr txBox="1">
            <a:spLocks/>
          </p:cNvSpPr>
          <p:nvPr/>
        </p:nvSpPr>
        <p:spPr>
          <a:xfrm>
            <a:off x="1066800" y="1786543"/>
            <a:ext cx="10058400" cy="1067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AT" sz="3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FF43CE-E126-B4C2-EC71-3A3EAD802D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7798" y="960700"/>
            <a:ext cx="2065355" cy="710482"/>
          </a:xfrm>
          <a:prstGeom prst="rect">
            <a:avLst/>
          </a:prstGeom>
        </p:spPr>
      </p:pic>
      <p:pic>
        <p:nvPicPr>
          <p:cNvPr id="6" name="Graphic 3">
            <a:extLst>
              <a:ext uri="{FF2B5EF4-FFF2-40B4-BE49-F238E27FC236}">
                <a16:creationId xmlns:a16="http://schemas.microsoft.com/office/drawing/2014/main" id="{B4F75E15-EE94-226E-7A0D-4142A2425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8224" y="1000421"/>
            <a:ext cx="3145095" cy="63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05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4C8AD67F-5082-F404-6344-348B22D9D570}"/>
              </a:ext>
            </a:extLst>
          </p:cNvPr>
          <p:cNvSpPr/>
          <p:nvPr/>
        </p:nvSpPr>
        <p:spPr>
          <a:xfrm>
            <a:off x="6096000" y="1450415"/>
            <a:ext cx="5787482" cy="52088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30E8775-A69F-3841-E25C-1540BA7E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Compiler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FB19070-DE8D-84B4-1800-DF785658EB41}"/>
              </a:ext>
            </a:extLst>
          </p:cNvPr>
          <p:cNvGrpSpPr/>
          <p:nvPr/>
        </p:nvGrpSpPr>
        <p:grpSpPr>
          <a:xfrm>
            <a:off x="917950" y="2269374"/>
            <a:ext cx="4722345" cy="3500698"/>
            <a:chOff x="1624532" y="1268249"/>
            <a:chExt cx="6925073" cy="5133591"/>
          </a:xfrm>
        </p:grpSpPr>
        <p:pic>
          <p:nvPicPr>
            <p:cNvPr id="5" name="Content Placeholder 5">
              <a:extLst>
                <a:ext uri="{FF2B5EF4-FFF2-40B4-BE49-F238E27FC236}">
                  <a16:creationId xmlns:a16="http://schemas.microsoft.com/office/drawing/2014/main" id="{9AE24698-25AE-3F9C-F1CC-F3A18C58D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93"/>
            <a:stretch/>
          </p:blipFill>
          <p:spPr>
            <a:xfrm>
              <a:off x="1624532" y="1268249"/>
              <a:ext cx="6821199" cy="5133591"/>
            </a:xfrm>
            <a:prstGeom prst="rect">
              <a:avLst/>
            </a:prstGeom>
          </p:spPr>
        </p:pic>
        <p:sp>
          <p:nvSpPr>
            <p:cNvPr id="6" name="TextBox 16">
              <a:extLst>
                <a:ext uri="{FF2B5EF4-FFF2-40B4-BE49-F238E27FC236}">
                  <a16:creationId xmlns:a16="http://schemas.microsoft.com/office/drawing/2014/main" id="{48FD5863-256E-6A15-4C4D-E72160E49842}"/>
                </a:ext>
              </a:extLst>
            </p:cNvPr>
            <p:cNvSpPr txBox="1"/>
            <p:nvPr/>
          </p:nvSpPr>
          <p:spPr>
            <a:xfrm>
              <a:off x="5102567" y="1288074"/>
              <a:ext cx="3447038" cy="406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Python API w/ lazy evaluation</a:t>
              </a: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40358040-046D-8201-6391-4F982313F410}"/>
              </a:ext>
            </a:extLst>
          </p:cNvPr>
          <p:cNvSpPr txBox="1"/>
          <p:nvPr/>
        </p:nvSpPr>
        <p:spPr>
          <a:xfrm>
            <a:off x="2012077" y="1791677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System Architecture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BB25D1F-9E75-DDB9-3C9B-4C720241CE35}"/>
              </a:ext>
            </a:extLst>
          </p:cNvPr>
          <p:cNvSpPr/>
          <p:nvPr/>
        </p:nvSpPr>
        <p:spPr>
          <a:xfrm>
            <a:off x="6304205" y="4471402"/>
            <a:ext cx="5478088" cy="14795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%10:2 = "</a:t>
            </a:r>
            <a:r>
              <a:rPr lang="en-US" sz="1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daphne.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vectorizedPipeline</a:t>
            </a:r>
            <a: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"(%5, %</a:t>
            </a:r>
            <a:r>
              <a:rPr lang="en-US" sz="1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colmu</a:t>
            </a:r>
            <a: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sz="1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colsd</a:t>
            </a:r>
            <a: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%7, %6) ({</a:t>
            </a:r>
          </a:p>
          <a:p>
            <a: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^bb0(%arg0: ..., %arg1: ..., %arg2: ..., %arg3: ..., %arg4: ...):</a:t>
            </a:r>
          </a:p>
          <a:p>
            <a: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%12 = "</a:t>
            </a:r>
            <a:r>
              <a:rPr lang="en-US" sz="1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daphne.</a:t>
            </a:r>
            <a:r>
              <a:rPr lang="en-US" sz="10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ewSub</a:t>
            </a:r>
            <a: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"(%arg0, %arg1) : ...</a:t>
            </a:r>
          </a:p>
          <a:p>
            <a: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%13 = "</a:t>
            </a:r>
            <a:r>
              <a:rPr lang="en-US" sz="1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daphne.</a:t>
            </a:r>
            <a:r>
              <a:rPr lang="en-US" sz="10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ewDiv</a:t>
            </a:r>
            <a: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"(%12, %arg2) : ...</a:t>
            </a:r>
          </a:p>
          <a:p>
            <a: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%14 = "</a:t>
            </a:r>
            <a:r>
              <a:rPr lang="en-US" sz="1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daphne.</a:t>
            </a:r>
            <a:r>
              <a:rPr lang="en-US" sz="10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colBind</a:t>
            </a:r>
            <a: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"(%13, %arg3) : ...</a:t>
            </a:r>
          </a:p>
          <a:p>
            <a: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%15 = "</a:t>
            </a:r>
            <a:r>
              <a:rPr lang="en-US" sz="1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daphne.</a:t>
            </a:r>
            <a:r>
              <a:rPr lang="en-US" sz="10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gemv</a:t>
            </a:r>
            <a: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"(%14, %arg4) : ... 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rewritten from 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matmul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/@</a:t>
            </a:r>
          </a:p>
          <a:p>
            <a: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%16 = "</a:t>
            </a:r>
            <a:r>
              <a:rPr lang="en-US" sz="1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daphne.</a:t>
            </a:r>
            <a:r>
              <a:rPr lang="en-US" sz="10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syrk</a:t>
            </a:r>
            <a: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"(%14) : ...        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rewritten from </a:t>
            </a:r>
            <a:r>
              <a:rPr lang="en-US" sz="10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matmul</a:t>
            </a:r>
            <a:r>
              <a:rPr lang="en-US" sz="10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/@</a:t>
            </a:r>
          </a:p>
          <a:p>
            <a: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daphne.return</a:t>
            </a:r>
            <a: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"(%15, %16) : ...</a:t>
            </a:r>
          </a:p>
          <a:p>
            <a: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...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6E53F4-9192-2DB9-E50C-559A65474CC5}"/>
              </a:ext>
            </a:extLst>
          </p:cNvPr>
          <p:cNvSpPr txBox="1"/>
          <p:nvPr/>
        </p:nvSpPr>
        <p:spPr>
          <a:xfrm>
            <a:off x="6201294" y="1594204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MLIR-based Optimizing Compiler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B139173-07FC-363A-DF71-C24232C5EB11}"/>
              </a:ext>
            </a:extLst>
          </p:cNvPr>
          <p:cNvSpPr txBox="1"/>
          <p:nvPr/>
        </p:nvSpPr>
        <p:spPr>
          <a:xfrm>
            <a:off x="6259483" y="1981549"/>
            <a:ext cx="54780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Intermediate representation </a:t>
            </a:r>
            <a:r>
              <a:rPr lang="en-US" sz="1400" b="1" dirty="0" err="1">
                <a:solidFill>
                  <a:schemeClr val="accent2"/>
                </a:solidFill>
              </a:rPr>
              <a:t>DaphneIR</a:t>
            </a:r>
            <a:r>
              <a:rPr lang="en-US" sz="1400" b="1" dirty="0">
                <a:solidFill>
                  <a:schemeClr val="accent2"/>
                </a:solidFill>
              </a:rPr>
              <a:t> (MLIR dialect)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chemeClr val="accent2"/>
                </a:solidFill>
              </a:rPr>
              <a:t>Systematic lowering</a:t>
            </a:r>
            <a:r>
              <a:rPr lang="en-US" sz="1400" dirty="0"/>
              <a:t> from </a:t>
            </a:r>
            <a:r>
              <a:rPr lang="en-US" sz="1400" b="1" dirty="0">
                <a:solidFill>
                  <a:schemeClr val="accent2"/>
                </a:solidFill>
              </a:rPr>
              <a:t>domain-specific operations</a:t>
            </a:r>
            <a:r>
              <a:rPr lang="en-US" sz="1400" dirty="0"/>
              <a:t> to calls to pre-compiled </a:t>
            </a:r>
            <a:r>
              <a:rPr lang="en-US" sz="1400" b="1" dirty="0">
                <a:solidFill>
                  <a:schemeClr val="accent2"/>
                </a:solidFill>
              </a:rPr>
              <a:t>kernels for heterogeneous hardware</a:t>
            </a:r>
          </a:p>
          <a:p>
            <a:pPr marL="285750" indent="-285750">
              <a:buFontTx/>
              <a:buChar char="-"/>
            </a:pPr>
            <a:endParaRPr lang="en-US" sz="1400" b="1" dirty="0">
              <a:solidFill>
                <a:schemeClr val="accent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dirty="0"/>
              <a:t>Traditional </a:t>
            </a:r>
            <a:r>
              <a:rPr lang="en-US" sz="1400" b="1" dirty="0">
                <a:solidFill>
                  <a:schemeClr val="accent2"/>
                </a:solidFill>
              </a:rPr>
              <a:t>programming language rewrites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Type &amp; property </a:t>
            </a:r>
            <a:r>
              <a:rPr lang="en-US" sz="1400" b="1" dirty="0">
                <a:solidFill>
                  <a:schemeClr val="accent2"/>
                </a:solidFill>
              </a:rPr>
              <a:t>inference</a:t>
            </a:r>
            <a:r>
              <a:rPr lang="en-US" sz="1400" dirty="0"/>
              <a:t>, inter-procedural analysis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chemeClr val="accent2"/>
                </a:solidFill>
              </a:rPr>
              <a:t>Domain-specific rewrites</a:t>
            </a:r>
            <a:r>
              <a:rPr lang="en-US" sz="1400" dirty="0"/>
              <a:t> from linear and relational algebra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Memory management &amp; garbage collection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chemeClr val="accent2"/>
                </a:solidFill>
              </a:rPr>
              <a:t>Device placement</a:t>
            </a:r>
            <a:r>
              <a:rPr lang="en-US" sz="1400" dirty="0"/>
              <a:t> &amp; </a:t>
            </a:r>
            <a:r>
              <a:rPr lang="en-US" sz="1400" b="1" dirty="0">
                <a:solidFill>
                  <a:schemeClr val="accent2"/>
                </a:solidFill>
              </a:rPr>
              <a:t>physical operator selection</a:t>
            </a: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5DF0FC25-60B6-4A0F-2BE3-C2680616A879}"/>
              </a:ext>
            </a:extLst>
          </p:cNvPr>
          <p:cNvSpPr/>
          <p:nvPr/>
        </p:nvSpPr>
        <p:spPr>
          <a:xfrm flipH="1">
            <a:off x="5640295" y="3293733"/>
            <a:ext cx="455705" cy="369332"/>
          </a:xfrm>
          <a:prstGeom prst="right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BC3734-DE95-6671-BE9D-CC25641DA83C}"/>
              </a:ext>
            </a:extLst>
          </p:cNvPr>
          <p:cNvSpPr txBox="1"/>
          <p:nvPr/>
        </p:nvSpPr>
        <p:spPr>
          <a:xfrm>
            <a:off x="6201294" y="4082878"/>
            <a:ext cx="4759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Example: </a:t>
            </a:r>
            <a:r>
              <a:rPr lang="en-US" sz="1400" b="1" dirty="0">
                <a:solidFill>
                  <a:schemeClr val="accent1"/>
                </a:solidFill>
              </a:rPr>
              <a:t>linear regression model training </a:t>
            </a:r>
            <a:r>
              <a:rPr lang="en-US" sz="1400" dirty="0"/>
              <a:t>(simplified)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DD8ED29-78FE-45FB-A417-4BDF45BEA6F3}"/>
              </a:ext>
            </a:extLst>
          </p:cNvPr>
          <p:cNvCxnSpPr>
            <a:cxnSpLocks/>
          </p:cNvCxnSpPr>
          <p:nvPr/>
        </p:nvCxnSpPr>
        <p:spPr>
          <a:xfrm>
            <a:off x="6096000" y="4047214"/>
            <a:ext cx="5787482" cy="76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Foliennummernplatzhalter 3">
            <a:extLst>
              <a:ext uri="{FF2B5EF4-FFF2-40B4-BE49-F238E27FC236}">
                <a16:creationId xmlns:a16="http://schemas.microsoft.com/office/drawing/2014/main" id="{B2B1A826-1317-E704-521F-C31F712E99DC}"/>
              </a:ext>
            </a:extLst>
          </p:cNvPr>
          <p:cNvSpPr txBox="1">
            <a:spLocks/>
          </p:cNvSpPr>
          <p:nvPr/>
        </p:nvSpPr>
        <p:spPr>
          <a:xfrm>
            <a:off x="11676490" y="6348399"/>
            <a:ext cx="515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CB2985-60B4-4E7B-9AAE-306946339EE0}" type="slidenum">
              <a:rPr lang="de-AT" smtClean="0"/>
              <a:pPr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34766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66DBA7B6-DC4A-5B36-6E2B-5360C4AAC9A2}"/>
              </a:ext>
            </a:extLst>
          </p:cNvPr>
          <p:cNvSpPr/>
          <p:nvPr/>
        </p:nvSpPr>
        <p:spPr>
          <a:xfrm>
            <a:off x="6096000" y="1450415"/>
            <a:ext cx="5787482" cy="52088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30E8775-A69F-3841-E25C-1540BA7E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FB19070-DE8D-84B4-1800-DF785658EB41}"/>
              </a:ext>
            </a:extLst>
          </p:cNvPr>
          <p:cNvGrpSpPr/>
          <p:nvPr/>
        </p:nvGrpSpPr>
        <p:grpSpPr>
          <a:xfrm>
            <a:off x="917950" y="2269374"/>
            <a:ext cx="4722345" cy="3500698"/>
            <a:chOff x="1624532" y="1268249"/>
            <a:chExt cx="6925073" cy="5133591"/>
          </a:xfrm>
        </p:grpSpPr>
        <p:pic>
          <p:nvPicPr>
            <p:cNvPr id="5" name="Content Placeholder 5">
              <a:extLst>
                <a:ext uri="{FF2B5EF4-FFF2-40B4-BE49-F238E27FC236}">
                  <a16:creationId xmlns:a16="http://schemas.microsoft.com/office/drawing/2014/main" id="{9AE24698-25AE-3F9C-F1CC-F3A18C58D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93"/>
            <a:stretch/>
          </p:blipFill>
          <p:spPr>
            <a:xfrm>
              <a:off x="1624532" y="1268249"/>
              <a:ext cx="6821199" cy="5133591"/>
            </a:xfrm>
            <a:prstGeom prst="rect">
              <a:avLst/>
            </a:prstGeom>
          </p:spPr>
        </p:pic>
        <p:sp>
          <p:nvSpPr>
            <p:cNvPr id="6" name="TextBox 16">
              <a:extLst>
                <a:ext uri="{FF2B5EF4-FFF2-40B4-BE49-F238E27FC236}">
                  <a16:creationId xmlns:a16="http://schemas.microsoft.com/office/drawing/2014/main" id="{48FD5863-256E-6A15-4C4D-E72160E49842}"/>
                </a:ext>
              </a:extLst>
            </p:cNvPr>
            <p:cNvSpPr txBox="1"/>
            <p:nvPr/>
          </p:nvSpPr>
          <p:spPr>
            <a:xfrm>
              <a:off x="5102567" y="1288074"/>
              <a:ext cx="3447038" cy="406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Python API w/ lazy evaluation</a:t>
              </a: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40358040-046D-8201-6391-4F982313F410}"/>
              </a:ext>
            </a:extLst>
          </p:cNvPr>
          <p:cNvSpPr txBox="1"/>
          <p:nvPr/>
        </p:nvSpPr>
        <p:spPr>
          <a:xfrm>
            <a:off x="2012077" y="1791677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System Architecture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6E53F4-9192-2DB9-E50C-559A65474CC5}"/>
              </a:ext>
            </a:extLst>
          </p:cNvPr>
          <p:cNvSpPr txBox="1"/>
          <p:nvPr/>
        </p:nvSpPr>
        <p:spPr>
          <a:xfrm>
            <a:off x="6201294" y="1594204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Distributed and Local Vectorized Execution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89F802-87A3-31C5-4CA6-96DFAE008D28}"/>
              </a:ext>
            </a:extLst>
          </p:cNvPr>
          <p:cNvSpPr txBox="1"/>
          <p:nvPr/>
        </p:nvSpPr>
        <p:spPr>
          <a:xfrm>
            <a:off x="6201294" y="4082878"/>
            <a:ext cx="4759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Example: </a:t>
            </a:r>
            <a:r>
              <a:rPr lang="en-US" sz="1400" b="1" dirty="0">
                <a:solidFill>
                  <a:schemeClr val="accent1"/>
                </a:solidFill>
              </a:rPr>
              <a:t>linear regression model training </a:t>
            </a:r>
            <a:r>
              <a:rPr lang="en-US" sz="1400" dirty="0"/>
              <a:t>(simplified)</a:t>
            </a: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5DF0FC25-60B6-4A0F-2BE3-C2680616A879}"/>
              </a:ext>
            </a:extLst>
          </p:cNvPr>
          <p:cNvSpPr/>
          <p:nvPr/>
        </p:nvSpPr>
        <p:spPr>
          <a:xfrm flipH="1">
            <a:off x="5640295" y="4914715"/>
            <a:ext cx="455705" cy="369332"/>
          </a:xfrm>
          <a:prstGeom prst="right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60A58D0-C496-FB4E-C14E-DAE3D54A7E9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442" y="4433056"/>
            <a:ext cx="5245240" cy="205981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1249783-B066-726E-1DBB-2FCD8A9E1759}"/>
              </a:ext>
            </a:extLst>
          </p:cNvPr>
          <p:cNvSpPr txBox="1"/>
          <p:nvPr/>
        </p:nvSpPr>
        <p:spPr>
          <a:xfrm>
            <a:off x="6259483" y="1981549"/>
            <a:ext cx="54780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Coarse grained tasks and cache-conscious data binding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Fused operator pipelines on tiles/vectors of data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Device </a:t>
            </a:r>
            <a:r>
              <a:rPr lang="en-US" sz="1400" b="1" dirty="0">
                <a:solidFill>
                  <a:schemeClr val="accent2"/>
                </a:solidFill>
              </a:rPr>
              <a:t>kernels for heterogeneous hardware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Integration of </a:t>
            </a:r>
            <a:r>
              <a:rPr lang="en-US" sz="1400" b="1" dirty="0">
                <a:solidFill>
                  <a:schemeClr val="accent2"/>
                </a:solidFill>
              </a:rPr>
              <a:t>computational storage</a:t>
            </a:r>
            <a:r>
              <a:rPr lang="en-US" sz="1400" dirty="0"/>
              <a:t> (e.g., </a:t>
            </a:r>
            <a:r>
              <a:rPr lang="en-US" sz="1400" dirty="0" err="1"/>
              <a:t>eBPF</a:t>
            </a:r>
            <a:r>
              <a:rPr lang="en-US" sz="1400" dirty="0"/>
              <a:t> programs)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chemeClr val="accent2"/>
                </a:solidFill>
              </a:rPr>
              <a:t>Scheduling for load balancing</a:t>
            </a:r>
            <a:r>
              <a:rPr lang="en-US" sz="1400" dirty="0"/>
              <a:t> (e.g., for ops on sparse data)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Different distributed backends (e.g., </a:t>
            </a:r>
            <a:r>
              <a:rPr lang="en-US" sz="1400" dirty="0" err="1"/>
              <a:t>gRPC</a:t>
            </a:r>
            <a:r>
              <a:rPr lang="en-US" sz="1400" dirty="0"/>
              <a:t>, </a:t>
            </a:r>
            <a:r>
              <a:rPr lang="en-US" sz="1400" dirty="0" err="1"/>
              <a:t>OpenMPI</a:t>
            </a:r>
            <a:r>
              <a:rPr lang="en-US" sz="1400" dirty="0"/>
              <a:t>)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1A72FE7C-2100-102A-E650-846FA8D1C569}"/>
              </a:ext>
            </a:extLst>
          </p:cNvPr>
          <p:cNvCxnSpPr>
            <a:cxnSpLocks/>
          </p:cNvCxnSpPr>
          <p:nvPr/>
        </p:nvCxnSpPr>
        <p:spPr>
          <a:xfrm>
            <a:off x="6096000" y="4047214"/>
            <a:ext cx="5787482" cy="76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C90EAA14-66DA-E7A4-84A9-7228B8723B70}"/>
              </a:ext>
            </a:extLst>
          </p:cNvPr>
          <p:cNvSpPr txBox="1">
            <a:spLocks/>
          </p:cNvSpPr>
          <p:nvPr/>
        </p:nvSpPr>
        <p:spPr>
          <a:xfrm>
            <a:off x="11676490" y="6348399"/>
            <a:ext cx="515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CB2985-60B4-4E7B-9AAE-306946339EE0}" type="slidenum">
              <a:rPr lang="de-AT" smtClean="0"/>
              <a:pPr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14006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54D270C-6CA8-7CD9-C1DB-AF279047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Holistic Extensibility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3895DFA-1767-874C-7BF1-E0B562A86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47256F-BB8E-1006-BFA6-1332CB9AC9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77588" y="6356350"/>
            <a:ext cx="1014412" cy="365125"/>
          </a:xfrm>
        </p:spPr>
        <p:txBody>
          <a:bodyPr/>
          <a:lstStyle/>
          <a:p>
            <a:fld id="{74CB2985-60B4-4E7B-9AAE-306946339EE0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72216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feld 85">
            <a:extLst>
              <a:ext uri="{FF2B5EF4-FFF2-40B4-BE49-F238E27FC236}">
                <a16:creationId xmlns:a16="http://schemas.microsoft.com/office/drawing/2014/main" id="{E501E0B6-7878-B7DD-6F7F-3F75186AE75F}"/>
              </a:ext>
            </a:extLst>
          </p:cNvPr>
          <p:cNvSpPr txBox="1"/>
          <p:nvPr/>
        </p:nvSpPr>
        <p:spPr>
          <a:xfrm>
            <a:off x="7096599" y="3161152"/>
            <a:ext cx="3869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Increasing specialization</a:t>
            </a:r>
          </a:p>
        </p:txBody>
      </p:sp>
      <p:sp>
        <p:nvSpPr>
          <p:cNvPr id="79" name="Rectangle 70">
            <a:extLst>
              <a:ext uri="{FF2B5EF4-FFF2-40B4-BE49-F238E27FC236}">
                <a16:creationId xmlns:a16="http://schemas.microsoft.com/office/drawing/2014/main" id="{AD8F3E3C-CF2F-2380-6C57-9E922D9170E8}"/>
              </a:ext>
            </a:extLst>
          </p:cNvPr>
          <p:cNvSpPr/>
          <p:nvPr/>
        </p:nvSpPr>
        <p:spPr>
          <a:xfrm>
            <a:off x="6426748" y="1481735"/>
            <a:ext cx="5624423" cy="8254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DAPHNE Overall Objective:</a:t>
            </a:r>
          </a:p>
          <a:p>
            <a:pPr algn="ctr"/>
            <a:r>
              <a:rPr lang="en-US" sz="2000" b="1" dirty="0"/>
              <a:t>Open and extensible system infrastructure</a:t>
            </a:r>
          </a:p>
        </p:txBody>
      </p:sp>
      <p:sp>
        <p:nvSpPr>
          <p:cNvPr id="77" name="Pfeil: gebogen 76">
            <a:extLst>
              <a:ext uri="{FF2B5EF4-FFF2-40B4-BE49-F238E27FC236}">
                <a16:creationId xmlns:a16="http://schemas.microsoft.com/office/drawing/2014/main" id="{4DE5731F-C5DF-8A41-A602-7178487EF8FD}"/>
              </a:ext>
            </a:extLst>
          </p:cNvPr>
          <p:cNvSpPr/>
          <p:nvPr/>
        </p:nvSpPr>
        <p:spPr>
          <a:xfrm flipH="1">
            <a:off x="6439496" y="2661556"/>
            <a:ext cx="1182123" cy="461665"/>
          </a:xfrm>
          <a:prstGeom prst="bentArrow">
            <a:avLst>
              <a:gd name="adj1" fmla="val 34903"/>
              <a:gd name="adj2" fmla="val 35729"/>
              <a:gd name="adj3" fmla="val 36004"/>
              <a:gd name="adj4" fmla="val 437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2988"/>
            <a:ext cx="10515600" cy="5585012"/>
          </a:xfrm>
        </p:spPr>
        <p:txBody>
          <a:bodyPr>
            <a:normAutofit/>
          </a:bodyPr>
          <a:lstStyle/>
          <a:p>
            <a:r>
              <a:rPr lang="en-US" sz="2400" b="1" dirty="0"/>
              <a:t>Deployment Challenges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Hardware Challenges</a:t>
            </a:r>
          </a:p>
          <a:p>
            <a:pPr lvl="1"/>
            <a:r>
              <a:rPr lang="en-US" sz="2000" dirty="0"/>
              <a:t>DM+ML+HPC share compilation</a:t>
            </a:r>
            <a:br>
              <a:rPr lang="en-US" sz="2000" dirty="0"/>
            </a:br>
            <a:r>
              <a:rPr lang="en-US" sz="2000" dirty="0"/>
              <a:t>and runtime techniques / </a:t>
            </a:r>
            <a:br>
              <a:rPr lang="en-US" sz="2000" dirty="0"/>
            </a:br>
            <a:r>
              <a:rPr lang="en-US" sz="2000" dirty="0"/>
              <a:t>converging cluster hardware</a:t>
            </a:r>
          </a:p>
          <a:p>
            <a:pPr lvl="1"/>
            <a:r>
              <a:rPr lang="en-US" sz="2000" b="1" dirty="0">
                <a:solidFill>
                  <a:schemeClr val="accent2"/>
                </a:solidFill>
              </a:rPr>
              <a:t>End of Dennard scaling</a:t>
            </a:r>
            <a:endParaRPr lang="en-US" sz="2000" dirty="0">
              <a:solidFill>
                <a:schemeClr val="accent2"/>
              </a:solidFill>
            </a:endParaRPr>
          </a:p>
          <a:p>
            <a:pPr lvl="1"/>
            <a:r>
              <a:rPr lang="en-US" sz="2000" b="1" dirty="0">
                <a:solidFill>
                  <a:schemeClr val="accent2"/>
                </a:solidFill>
              </a:rPr>
              <a:t>End of Moore’s law</a:t>
            </a:r>
          </a:p>
          <a:p>
            <a:pPr lvl="1"/>
            <a:r>
              <a:rPr lang="en-US" sz="2000" b="1" dirty="0">
                <a:solidFill>
                  <a:schemeClr val="accent2"/>
                </a:solidFill>
              </a:rPr>
              <a:t>Amdahl’s law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5614932" y="3696847"/>
            <a:ext cx="2290698" cy="2778291"/>
            <a:chOff x="5468287" y="3696847"/>
            <a:chExt cx="2290698" cy="2778291"/>
          </a:xfrm>
        </p:grpSpPr>
        <p:sp>
          <p:nvSpPr>
            <p:cNvPr id="5" name="Rectangle 4"/>
            <p:cNvSpPr/>
            <p:nvPr/>
          </p:nvSpPr>
          <p:spPr>
            <a:xfrm>
              <a:off x="5660055" y="3696847"/>
              <a:ext cx="18149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  <a:cs typeface="Calibri" panose="020F0502020204030204" pitchFamily="34" charset="0"/>
                </a:rPr>
                <a:t>#1 Data </a:t>
              </a:r>
              <a:br>
                <a:rPr lang="en-US" sz="1600" b="1" dirty="0">
                  <a:latin typeface="+mj-lt"/>
                  <a:cs typeface="Calibri" panose="020F0502020204030204" pitchFamily="34" charset="0"/>
                </a:rPr>
              </a:br>
              <a:r>
                <a:rPr lang="en-US" sz="1600" b="1" dirty="0">
                  <a:latin typeface="+mj-lt"/>
                  <a:cs typeface="Calibri" panose="020F0502020204030204" pitchFamily="34" charset="0"/>
                </a:rPr>
                <a:t>Representations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68287" y="5890363"/>
              <a:ext cx="2198451" cy="5847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889FB"/>
                  </a:solidFill>
                  <a:latin typeface="+mj-lt"/>
                  <a:cs typeface="Calibri" panose="020F0502020204030204" pitchFamily="34" charset="0"/>
                </a:rPr>
                <a:t>Sparsity Exploitation</a:t>
              </a:r>
              <a:r>
                <a:rPr lang="en-US" sz="1600" dirty="0">
                  <a:latin typeface="+mj-lt"/>
                  <a:cs typeface="Calibri" panose="020F0502020204030204" pitchFamily="34" charset="0"/>
                </a:rPr>
                <a:t> from Algorithms to HW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0B4DCB-D90E-4ACA-AE9A-9750B8162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5" t="9698" r="6904" b="11693"/>
            <a:stretch/>
          </p:blipFill>
          <p:spPr>
            <a:xfrm>
              <a:off x="6184360" y="4737868"/>
              <a:ext cx="813223" cy="753568"/>
            </a:xfrm>
            <a:prstGeom prst="rect">
              <a:avLst/>
            </a:prstGeom>
          </p:spPr>
        </p:pic>
        <p:grpSp>
          <p:nvGrpSpPr>
            <p:cNvPr id="8" name="Group 7"/>
            <p:cNvGrpSpPr>
              <a:grpSpLocks noChangeAspect="1"/>
            </p:cNvGrpSpPr>
            <p:nvPr/>
          </p:nvGrpSpPr>
          <p:grpSpPr>
            <a:xfrm>
              <a:off x="5561034" y="4498848"/>
              <a:ext cx="496527" cy="480535"/>
              <a:chOff x="6358929" y="3848272"/>
              <a:chExt cx="2418304" cy="2340419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6857057" y="3848272"/>
                <a:ext cx="1920176" cy="1860868"/>
                <a:chOff x="5257697" y="1796729"/>
                <a:chExt cx="1920176" cy="1860868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5266067" y="2960861"/>
                  <a:ext cx="1911806" cy="696736"/>
                  <a:chOff x="5266067" y="2167044"/>
                  <a:chExt cx="1911806" cy="696736"/>
                </a:xfrm>
              </p:grpSpPr>
              <p:sp>
                <p:nvSpPr>
                  <p:cNvPr id="50" name="Cube 49"/>
                  <p:cNvSpPr/>
                  <p:nvPr/>
                </p:nvSpPr>
                <p:spPr>
                  <a:xfrm>
                    <a:off x="5266067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Cube 50"/>
                  <p:cNvSpPr/>
                  <p:nvPr/>
                </p:nvSpPr>
                <p:spPr>
                  <a:xfrm>
                    <a:off x="5870643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Cube 51"/>
                  <p:cNvSpPr/>
                  <p:nvPr/>
                </p:nvSpPr>
                <p:spPr>
                  <a:xfrm>
                    <a:off x="6475219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5257697" y="2379734"/>
                  <a:ext cx="1911806" cy="696736"/>
                  <a:chOff x="5266067" y="2167044"/>
                  <a:chExt cx="1911806" cy="696736"/>
                </a:xfrm>
              </p:grpSpPr>
              <p:sp>
                <p:nvSpPr>
                  <p:cNvPr id="47" name="Cube 46"/>
                  <p:cNvSpPr/>
                  <p:nvPr/>
                </p:nvSpPr>
                <p:spPr>
                  <a:xfrm>
                    <a:off x="5266067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Cube 47"/>
                  <p:cNvSpPr/>
                  <p:nvPr/>
                </p:nvSpPr>
                <p:spPr>
                  <a:xfrm>
                    <a:off x="5870643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Cube 48"/>
                  <p:cNvSpPr/>
                  <p:nvPr/>
                </p:nvSpPr>
                <p:spPr>
                  <a:xfrm>
                    <a:off x="6475219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5258424" y="1796729"/>
                  <a:ext cx="1911806" cy="696736"/>
                  <a:chOff x="5266067" y="2167044"/>
                  <a:chExt cx="1911806" cy="696736"/>
                </a:xfrm>
              </p:grpSpPr>
              <p:sp>
                <p:nvSpPr>
                  <p:cNvPr id="44" name="Cube 43"/>
                  <p:cNvSpPr/>
                  <p:nvPr/>
                </p:nvSpPr>
                <p:spPr>
                  <a:xfrm>
                    <a:off x="5266067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" name="Cube 44"/>
                  <p:cNvSpPr/>
                  <p:nvPr/>
                </p:nvSpPr>
                <p:spPr>
                  <a:xfrm>
                    <a:off x="5870643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Cube 45"/>
                  <p:cNvSpPr/>
                  <p:nvPr/>
                </p:nvSpPr>
                <p:spPr>
                  <a:xfrm>
                    <a:off x="6475219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grpSp>
            <p:nvGrpSpPr>
              <p:cNvPr id="15" name="Group 14"/>
              <p:cNvGrpSpPr/>
              <p:nvPr/>
            </p:nvGrpSpPr>
            <p:grpSpPr>
              <a:xfrm>
                <a:off x="6607993" y="4081970"/>
                <a:ext cx="1920176" cy="1860868"/>
                <a:chOff x="5257697" y="1796729"/>
                <a:chExt cx="1920176" cy="1860868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5266067" y="2960861"/>
                  <a:ext cx="1911806" cy="696736"/>
                  <a:chOff x="5266067" y="2167044"/>
                  <a:chExt cx="1911806" cy="696736"/>
                </a:xfrm>
              </p:grpSpPr>
              <p:sp>
                <p:nvSpPr>
                  <p:cNvPr id="38" name="Cube 37"/>
                  <p:cNvSpPr/>
                  <p:nvPr/>
                </p:nvSpPr>
                <p:spPr>
                  <a:xfrm>
                    <a:off x="5266067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Cube 38"/>
                  <p:cNvSpPr/>
                  <p:nvPr/>
                </p:nvSpPr>
                <p:spPr>
                  <a:xfrm>
                    <a:off x="5870643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" name="Cube 39"/>
                  <p:cNvSpPr/>
                  <p:nvPr/>
                </p:nvSpPr>
                <p:spPr>
                  <a:xfrm>
                    <a:off x="6475219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>
                  <a:off x="5257697" y="2379734"/>
                  <a:ext cx="1911806" cy="696736"/>
                  <a:chOff x="5266067" y="2167044"/>
                  <a:chExt cx="1911806" cy="696736"/>
                </a:xfrm>
              </p:grpSpPr>
              <p:sp>
                <p:nvSpPr>
                  <p:cNvPr id="35" name="Cube 34"/>
                  <p:cNvSpPr/>
                  <p:nvPr/>
                </p:nvSpPr>
                <p:spPr>
                  <a:xfrm>
                    <a:off x="5266067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" name="Cube 35"/>
                  <p:cNvSpPr/>
                  <p:nvPr/>
                </p:nvSpPr>
                <p:spPr>
                  <a:xfrm>
                    <a:off x="5870643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" name="Cube 36"/>
                  <p:cNvSpPr/>
                  <p:nvPr/>
                </p:nvSpPr>
                <p:spPr>
                  <a:xfrm>
                    <a:off x="6475219" y="2167044"/>
                    <a:ext cx="702654" cy="696736"/>
                  </a:xfrm>
                  <a:prstGeom prst="cube">
                    <a:avLst/>
                  </a:prstGeom>
                  <a:solidFill>
                    <a:srgbClr val="7889FB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>
                  <a:off x="5258424" y="1796729"/>
                  <a:ext cx="1911806" cy="696736"/>
                  <a:chOff x="5266067" y="2167044"/>
                  <a:chExt cx="1911806" cy="696736"/>
                </a:xfrm>
              </p:grpSpPr>
              <p:sp>
                <p:nvSpPr>
                  <p:cNvPr id="32" name="Cube 31"/>
                  <p:cNvSpPr/>
                  <p:nvPr/>
                </p:nvSpPr>
                <p:spPr>
                  <a:xfrm>
                    <a:off x="5266067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Cube 32"/>
                  <p:cNvSpPr/>
                  <p:nvPr/>
                </p:nvSpPr>
                <p:spPr>
                  <a:xfrm>
                    <a:off x="5870643" y="2167044"/>
                    <a:ext cx="702654" cy="696736"/>
                  </a:xfrm>
                  <a:prstGeom prst="cube">
                    <a:avLst/>
                  </a:prstGeom>
                  <a:solidFill>
                    <a:srgbClr val="7889FB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Cube 33"/>
                  <p:cNvSpPr/>
                  <p:nvPr/>
                </p:nvSpPr>
                <p:spPr>
                  <a:xfrm>
                    <a:off x="6475219" y="2167044"/>
                    <a:ext cx="702654" cy="696736"/>
                  </a:xfrm>
                  <a:prstGeom prst="cube">
                    <a:avLst/>
                  </a:prstGeom>
                  <a:solidFill>
                    <a:srgbClr val="7889FB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grpSp>
            <p:nvGrpSpPr>
              <p:cNvPr id="16" name="Group 15"/>
              <p:cNvGrpSpPr/>
              <p:nvPr/>
            </p:nvGrpSpPr>
            <p:grpSpPr>
              <a:xfrm>
                <a:off x="6358929" y="4327823"/>
                <a:ext cx="1920176" cy="1860868"/>
                <a:chOff x="5257697" y="1796729"/>
                <a:chExt cx="1920176" cy="1860868"/>
              </a:xfrm>
              <a:solidFill>
                <a:schemeClr val="accent1"/>
              </a:solidFill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5266067" y="2960861"/>
                  <a:ext cx="1911806" cy="696736"/>
                  <a:chOff x="5266067" y="2167044"/>
                  <a:chExt cx="1911806" cy="696736"/>
                </a:xfrm>
                <a:grpFill/>
              </p:grpSpPr>
              <p:sp>
                <p:nvSpPr>
                  <p:cNvPr id="26" name="Cube 25"/>
                  <p:cNvSpPr/>
                  <p:nvPr/>
                </p:nvSpPr>
                <p:spPr>
                  <a:xfrm>
                    <a:off x="5266067" y="2167044"/>
                    <a:ext cx="702654" cy="696736"/>
                  </a:xfrm>
                  <a:prstGeom prst="cub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" name="Cube 26"/>
                  <p:cNvSpPr/>
                  <p:nvPr/>
                </p:nvSpPr>
                <p:spPr>
                  <a:xfrm>
                    <a:off x="5870643" y="2167044"/>
                    <a:ext cx="702654" cy="696736"/>
                  </a:xfrm>
                  <a:prstGeom prst="cub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" name="Cube 27"/>
                  <p:cNvSpPr/>
                  <p:nvPr/>
                </p:nvSpPr>
                <p:spPr>
                  <a:xfrm>
                    <a:off x="6475219" y="2167044"/>
                    <a:ext cx="702654" cy="696736"/>
                  </a:xfrm>
                  <a:prstGeom prst="cub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" name="Group 17"/>
                <p:cNvGrpSpPr/>
                <p:nvPr/>
              </p:nvGrpSpPr>
              <p:grpSpPr>
                <a:xfrm>
                  <a:off x="5257697" y="2379734"/>
                  <a:ext cx="1911806" cy="696736"/>
                  <a:chOff x="5266067" y="2167044"/>
                  <a:chExt cx="1911806" cy="696736"/>
                </a:xfrm>
                <a:grpFill/>
              </p:grpSpPr>
              <p:sp>
                <p:nvSpPr>
                  <p:cNvPr id="23" name="Cube 22"/>
                  <p:cNvSpPr/>
                  <p:nvPr/>
                </p:nvSpPr>
                <p:spPr>
                  <a:xfrm>
                    <a:off x="5266067" y="2167044"/>
                    <a:ext cx="702654" cy="696736"/>
                  </a:xfrm>
                  <a:prstGeom prst="cub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" name="Cube 23"/>
                  <p:cNvSpPr/>
                  <p:nvPr/>
                </p:nvSpPr>
                <p:spPr>
                  <a:xfrm>
                    <a:off x="5870643" y="2167044"/>
                    <a:ext cx="702654" cy="696736"/>
                  </a:xfrm>
                  <a:prstGeom prst="cube">
                    <a:avLst/>
                  </a:prstGeom>
                  <a:solidFill>
                    <a:srgbClr val="7889FB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" name="Cube 24"/>
                  <p:cNvSpPr/>
                  <p:nvPr/>
                </p:nvSpPr>
                <p:spPr>
                  <a:xfrm>
                    <a:off x="6475219" y="2167044"/>
                    <a:ext cx="702654" cy="696736"/>
                  </a:xfrm>
                  <a:prstGeom prst="cube">
                    <a:avLst/>
                  </a:prstGeom>
                  <a:solidFill>
                    <a:srgbClr val="7889FB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5258424" y="1796729"/>
                  <a:ext cx="1911806" cy="696736"/>
                  <a:chOff x="5266067" y="2167044"/>
                  <a:chExt cx="1911806" cy="696736"/>
                </a:xfrm>
                <a:grpFill/>
              </p:grpSpPr>
              <p:sp>
                <p:nvSpPr>
                  <p:cNvPr id="20" name="Cube 19"/>
                  <p:cNvSpPr/>
                  <p:nvPr/>
                </p:nvSpPr>
                <p:spPr>
                  <a:xfrm>
                    <a:off x="5266067" y="2167044"/>
                    <a:ext cx="702654" cy="696736"/>
                  </a:xfrm>
                  <a:prstGeom prst="cub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" name="Cube 20"/>
                  <p:cNvSpPr/>
                  <p:nvPr/>
                </p:nvSpPr>
                <p:spPr>
                  <a:xfrm>
                    <a:off x="5870643" y="2167044"/>
                    <a:ext cx="702654" cy="696736"/>
                  </a:xfrm>
                  <a:prstGeom prst="cube">
                    <a:avLst/>
                  </a:prstGeom>
                  <a:solidFill>
                    <a:srgbClr val="7889FB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" name="Cube 21"/>
                  <p:cNvSpPr/>
                  <p:nvPr/>
                </p:nvSpPr>
                <p:spPr>
                  <a:xfrm>
                    <a:off x="6475219" y="2167044"/>
                    <a:ext cx="702654" cy="696736"/>
                  </a:xfrm>
                  <a:prstGeom prst="cube">
                    <a:avLst/>
                  </a:prstGeom>
                  <a:solidFill>
                    <a:srgbClr val="7889FB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3031" y="4466077"/>
              <a:ext cx="496962" cy="66756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496041" y="5077935"/>
              <a:ext cx="579562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  <a:cs typeface="Calibri" panose="020F0502020204030204" pitchFamily="34" charset="0"/>
                </a:rPr>
                <a:t>dense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47336" y="4422936"/>
              <a:ext cx="579562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  <a:cs typeface="Calibri" panose="020F0502020204030204" pitchFamily="34" charset="0"/>
                </a:rPr>
                <a:t>graph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41364" y="5061721"/>
              <a:ext cx="817621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  <a:cs typeface="Calibri" panose="020F0502020204030204" pitchFamily="34" charset="0"/>
                </a:rPr>
                <a:t>sparse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52261" y="5421645"/>
              <a:ext cx="1187432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  <a:cs typeface="Calibri" panose="020F0502020204030204" pitchFamily="34" charset="0"/>
                </a:rPr>
                <a:t>compressed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977298" y="3696848"/>
            <a:ext cx="1991308" cy="2878289"/>
            <a:chOff x="3162489" y="3228647"/>
            <a:chExt cx="1991308" cy="2878289"/>
          </a:xfrm>
        </p:grpSpPr>
        <p:grpSp>
          <p:nvGrpSpPr>
            <p:cNvPr id="54" name="Group 53"/>
            <p:cNvGrpSpPr/>
            <p:nvPr/>
          </p:nvGrpSpPr>
          <p:grpSpPr>
            <a:xfrm>
              <a:off x="3162489" y="3228647"/>
              <a:ext cx="1991308" cy="2744939"/>
              <a:chOff x="3123577" y="3228647"/>
              <a:chExt cx="1991308" cy="2744939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3477944" y="3228647"/>
                <a:ext cx="12362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latin typeface="+mj-lt"/>
                    <a:cs typeface="Calibri" panose="020F0502020204030204" pitchFamily="34" charset="0"/>
                  </a:rPr>
                  <a:t>#2 Data </a:t>
                </a:r>
                <a:br>
                  <a:rPr lang="en-US" sz="1600" b="1" dirty="0">
                    <a:latin typeface="+mj-lt"/>
                    <a:cs typeface="Calibri" panose="020F0502020204030204" pitchFamily="34" charset="0"/>
                  </a:rPr>
                </a:br>
                <a:r>
                  <a:rPr lang="en-US" sz="1600" b="1" dirty="0">
                    <a:latin typeface="+mj-lt"/>
                    <a:cs typeface="Calibri" panose="020F0502020204030204" pitchFamily="34" charset="0"/>
                  </a:rPr>
                  <a:t>Placement</a:t>
                </a: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8827" y="5456745"/>
                <a:ext cx="960257" cy="471045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1FF41F32-C583-48DB-9957-69C7C0D1F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2274" y="4760638"/>
                <a:ext cx="1032611" cy="641017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0310" y="4412721"/>
                <a:ext cx="370590" cy="495343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4616" y="4497027"/>
                <a:ext cx="370590" cy="495343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3123577" y="3944127"/>
                <a:ext cx="1954260" cy="33855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600" dirty="0">
                    <a:latin typeface="+mj-lt"/>
                    <a:cs typeface="Calibri" panose="020F0502020204030204" pitchFamily="34" charset="0"/>
                  </a:rPr>
                  <a:t>Local vs </a:t>
                </a:r>
                <a:r>
                  <a:rPr lang="en-US" sz="1600" b="1" dirty="0">
                    <a:solidFill>
                      <a:schemeClr val="accent2"/>
                    </a:solidFill>
                    <a:latin typeface="+mj-lt"/>
                    <a:cs typeface="Calibri" panose="020F0502020204030204" pitchFamily="34" charset="0"/>
                  </a:rPr>
                  <a:t>distributed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29030" y="4261504"/>
                <a:ext cx="1292452" cy="584775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600" dirty="0">
                    <a:latin typeface="+mj-lt"/>
                    <a:cs typeface="Calibri" panose="020F0502020204030204" pitchFamily="34" charset="0"/>
                  </a:rPr>
                  <a:t>CPUs/</a:t>
                </a:r>
                <a:br>
                  <a:rPr lang="en-US" sz="1600" dirty="0">
                    <a:latin typeface="+mj-lt"/>
                    <a:cs typeface="Calibri" panose="020F0502020204030204" pitchFamily="34" charset="0"/>
                  </a:rPr>
                </a:br>
                <a:r>
                  <a:rPr lang="en-US" sz="1600" dirty="0">
                    <a:latin typeface="+mj-lt"/>
                    <a:cs typeface="Calibri" panose="020F0502020204030204" pitchFamily="34" charset="0"/>
                  </a:rPr>
                  <a:t>NUMA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3435801" y="5026747"/>
                <a:ext cx="864147" cy="33855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600" dirty="0">
                    <a:latin typeface="+mj-lt"/>
                    <a:cs typeface="Calibri" panose="020F0502020204030204" pitchFamily="34" charset="0"/>
                  </a:rPr>
                  <a:t>GPUs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218658" y="5388811"/>
                <a:ext cx="864147" cy="584775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600" dirty="0">
                    <a:latin typeface="+mj-lt"/>
                    <a:cs typeface="Calibri" panose="020F0502020204030204" pitchFamily="34" charset="0"/>
                  </a:rPr>
                  <a:t>FPGAs/</a:t>
                </a:r>
                <a:br>
                  <a:rPr lang="en-US" sz="1600" dirty="0">
                    <a:latin typeface="+mj-lt"/>
                    <a:cs typeface="Calibri" panose="020F0502020204030204" pitchFamily="34" charset="0"/>
                  </a:rPr>
                </a:br>
                <a:r>
                  <a:rPr lang="en-US" sz="1600" dirty="0">
                    <a:latin typeface="+mj-lt"/>
                    <a:cs typeface="Calibri" panose="020F0502020204030204" pitchFamily="34" charset="0"/>
                  </a:rPr>
                  <a:t>ASICs</a:t>
                </a:r>
              </a:p>
            </p:txBody>
          </p: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4909" y="5734477"/>
              <a:ext cx="361816" cy="372459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10013161" y="3695915"/>
            <a:ext cx="2007114" cy="2879222"/>
            <a:chOff x="5228083" y="3227714"/>
            <a:chExt cx="2007114" cy="2879222"/>
          </a:xfrm>
        </p:grpSpPr>
        <p:grpSp>
          <p:nvGrpSpPr>
            <p:cNvPr id="66" name="Group 65"/>
            <p:cNvGrpSpPr/>
            <p:nvPr/>
          </p:nvGrpSpPr>
          <p:grpSpPr>
            <a:xfrm>
              <a:off x="5228083" y="3227714"/>
              <a:ext cx="2007114" cy="2801403"/>
              <a:chOff x="5228083" y="3227714"/>
              <a:chExt cx="2007114" cy="2801403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5489349" y="3227714"/>
                <a:ext cx="149432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latin typeface="+mj-lt"/>
                    <a:cs typeface="Calibri" panose="020F0502020204030204" pitchFamily="34" charset="0"/>
                  </a:rPr>
                  <a:t>#3 Data </a:t>
                </a:r>
                <a:br>
                  <a:rPr lang="en-US" sz="1600" b="1" dirty="0">
                    <a:latin typeface="+mj-lt"/>
                    <a:cs typeface="Calibri" panose="020F0502020204030204" pitchFamily="34" charset="0"/>
                  </a:rPr>
                </a:br>
                <a:r>
                  <a:rPr lang="en-US" sz="1600" b="1" dirty="0">
                    <a:latin typeface="+mj-lt"/>
                    <a:cs typeface="Calibri" panose="020F0502020204030204" pitchFamily="34" charset="0"/>
                  </a:rPr>
                  <a:t>(Value) Types</a:t>
                </a:r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40027" y="4885033"/>
                <a:ext cx="1584411" cy="1144084"/>
              </a:xfrm>
              <a:prstGeom prst="rect">
                <a:avLst/>
              </a:prstGeom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5228083" y="3946968"/>
                <a:ext cx="2007114" cy="83099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600" dirty="0">
                    <a:latin typeface="+mj-lt"/>
                    <a:cs typeface="Calibri" panose="020F0502020204030204" pitchFamily="34" charset="0"/>
                  </a:rPr>
                  <a:t>FP32, FP64, INT8,</a:t>
                </a:r>
              </a:p>
              <a:p>
                <a:pPr algn="ctr"/>
                <a:r>
                  <a:rPr lang="en-US" sz="1600" dirty="0">
                    <a:latin typeface="+mj-lt"/>
                    <a:cs typeface="Calibri" panose="020F0502020204030204" pitchFamily="34" charset="0"/>
                  </a:rPr>
                  <a:t>INT32, INT64, UINT8, BF16, TF32, </a:t>
                </a:r>
                <a:r>
                  <a:rPr lang="en-US" sz="1600" dirty="0" err="1">
                    <a:latin typeface="+mj-lt"/>
                    <a:cs typeface="Calibri" panose="020F0502020204030204" pitchFamily="34" charset="0"/>
                  </a:rPr>
                  <a:t>FlexPoint</a:t>
                </a:r>
                <a:r>
                  <a:rPr lang="en-US" sz="1600" dirty="0">
                    <a:latin typeface="+mj-lt"/>
                    <a:cs typeface="Calibri" panose="020F0502020204030204" pitchFamily="34" charset="0"/>
                  </a:rPr>
                  <a:t> 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6589651" y="5629882"/>
              <a:ext cx="642635" cy="4770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lnSpc>
                  <a:spcPts val="1480"/>
                </a:lnSpc>
              </a:pPr>
              <a:r>
                <a:rPr lang="en-US" sz="1200" dirty="0">
                  <a:latin typeface="+mj-lt"/>
                  <a:cs typeface="Calibri" panose="020F0502020204030204" pitchFamily="34" charset="0"/>
                </a:rPr>
                <a:t>[NVIDIA </a:t>
              </a:r>
              <a:br>
                <a:rPr lang="en-US" sz="1200" dirty="0">
                  <a:latin typeface="+mj-lt"/>
                  <a:cs typeface="Calibri" panose="020F0502020204030204" pitchFamily="34" charset="0"/>
                </a:rPr>
              </a:br>
              <a:r>
                <a:rPr lang="en-US" sz="1200" dirty="0">
                  <a:latin typeface="+mj-lt"/>
                  <a:cs typeface="Calibri" panose="020F0502020204030204" pitchFamily="34" charset="0"/>
                </a:rPr>
                <a:t>A100]</a:t>
              </a:r>
            </a:p>
          </p:txBody>
        </p:sp>
      </p:grpSp>
      <p:sp>
        <p:nvSpPr>
          <p:cNvPr id="74" name="Right Arrow 73"/>
          <p:cNvSpPr/>
          <p:nvPr/>
        </p:nvSpPr>
        <p:spPr>
          <a:xfrm>
            <a:off x="5120854" y="5610308"/>
            <a:ext cx="326229" cy="3208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09938" y="2084121"/>
            <a:ext cx="1177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Different Systems/</a:t>
            </a:r>
            <a:br>
              <a:rPr lang="en-US" sz="1600" dirty="0"/>
            </a:br>
            <a:r>
              <a:rPr lang="en-US" sz="1600" dirty="0"/>
              <a:t>Libraries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2368" y="2180117"/>
            <a:ext cx="3042103" cy="1083052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796262" y="1740761"/>
            <a:ext cx="1277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 Teams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099795" y="1736181"/>
            <a:ext cx="234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Programming Models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824666" y="2975593"/>
            <a:ext cx="1155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Resource Managers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224828" y="2075813"/>
            <a:ext cx="120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Cluster</a:t>
            </a:r>
            <a:br>
              <a:rPr lang="en-US" sz="1600" dirty="0"/>
            </a:br>
            <a:r>
              <a:rPr lang="en-US" sz="1600" dirty="0"/>
              <a:t>Under-utilization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100040" y="2975593"/>
            <a:ext cx="1177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Data/File Exchange</a:t>
            </a:r>
          </a:p>
        </p:txBody>
      </p:sp>
      <p:sp>
        <p:nvSpPr>
          <p:cNvPr id="72" name="Foliennummernplatzhalter 3">
            <a:extLst>
              <a:ext uri="{FF2B5EF4-FFF2-40B4-BE49-F238E27FC236}">
                <a16:creationId xmlns:a16="http://schemas.microsoft.com/office/drawing/2014/main" id="{9246F1E4-F28B-9ABE-0F78-6698AF6B574A}"/>
              </a:ext>
            </a:extLst>
          </p:cNvPr>
          <p:cNvSpPr txBox="1">
            <a:spLocks/>
          </p:cNvSpPr>
          <p:nvPr/>
        </p:nvSpPr>
        <p:spPr>
          <a:xfrm>
            <a:off x="11768747" y="6356350"/>
            <a:ext cx="423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CB2985-60B4-4E7B-9AAE-306946339EE0}" type="slidenum">
              <a:rPr lang="de-AT" smtClean="0"/>
              <a:pPr/>
              <a:t>13</a:t>
            </a:fld>
            <a:endParaRPr lang="de-AT" dirty="0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40A4A509-0DB5-B41A-E3D7-3AE79B349636}"/>
              </a:ext>
            </a:extLst>
          </p:cNvPr>
          <p:cNvSpPr/>
          <p:nvPr/>
        </p:nvSpPr>
        <p:spPr>
          <a:xfrm>
            <a:off x="838200" y="1057836"/>
            <a:ext cx="10585625" cy="2671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426748" y="1481735"/>
            <a:ext cx="5624423" cy="8254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DAPHNE Overall Objective:</a:t>
            </a:r>
          </a:p>
          <a:p>
            <a:pPr algn="ctr"/>
            <a:r>
              <a:rPr lang="en-US" sz="2000" b="1" dirty="0"/>
              <a:t>Open and </a:t>
            </a:r>
            <a:r>
              <a:rPr lang="en-US" sz="2000" b="1" dirty="0">
                <a:solidFill>
                  <a:schemeClr val="accent1"/>
                </a:solidFill>
              </a:rPr>
              <a:t>extensible</a:t>
            </a:r>
            <a:r>
              <a:rPr lang="en-US" sz="2000" b="1" dirty="0"/>
              <a:t> system infrastructure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E492F2EA-F5F0-1025-91C3-7EB2CAD7B9BA}"/>
              </a:ext>
            </a:extLst>
          </p:cNvPr>
          <p:cNvSpPr txBox="1"/>
          <p:nvPr/>
        </p:nvSpPr>
        <p:spPr>
          <a:xfrm>
            <a:off x="7096599" y="3161152"/>
            <a:ext cx="3869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Increasing specialization</a:t>
            </a:r>
          </a:p>
        </p:txBody>
      </p:sp>
    </p:spTree>
    <p:extLst>
      <p:ext uri="{BB962C8B-B14F-4D97-AF65-F5344CB8AC3E}">
        <p14:creationId xmlns:p14="http://schemas.microsoft.com/office/powerpoint/2010/main" val="174384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1" grpId="0" animBg="1"/>
      <p:bldP spid="7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99DEC-7FB3-DA85-0BA6-8F1ED2D7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Holistic Extensibility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A3459F-2505-C409-0E46-4D48A92B8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2988"/>
            <a:ext cx="10515600" cy="5123835"/>
          </a:xfrm>
        </p:spPr>
        <p:txBody>
          <a:bodyPr>
            <a:noAutofit/>
          </a:bodyPr>
          <a:lstStyle/>
          <a:p>
            <a:r>
              <a:rPr lang="en-US" sz="2400" b="1" dirty="0"/>
              <a:t>Every </a:t>
            </a:r>
            <a:r>
              <a:rPr lang="en-US" sz="2400" b="1" dirty="0">
                <a:solidFill>
                  <a:schemeClr val="accent2"/>
                </a:solidFill>
              </a:rPr>
              <a:t>relevant aspect</a:t>
            </a:r>
            <a:r>
              <a:rPr lang="en-US" sz="2400" b="1" dirty="0"/>
              <a:t> of a system for </a:t>
            </a:r>
            <a:r>
              <a:rPr lang="en-US" sz="2400" b="1" dirty="0">
                <a:solidFill>
                  <a:schemeClr val="accent2"/>
                </a:solidFill>
              </a:rPr>
              <a:t>IDA pipelines</a:t>
            </a:r>
            <a:r>
              <a:rPr lang="en-US" sz="2400" b="1" dirty="0"/>
              <a:t> should be </a:t>
            </a:r>
            <a:r>
              <a:rPr lang="en-US" sz="2400" b="1" dirty="0">
                <a:solidFill>
                  <a:schemeClr val="accent2"/>
                </a:solidFill>
              </a:rPr>
              <a:t>extensible </a:t>
            </a:r>
            <a:r>
              <a:rPr lang="en-US" sz="2400" b="1" dirty="0"/>
              <a:t>by the user </a:t>
            </a:r>
            <a:r>
              <a:rPr lang="en-US" sz="2400" b="1" dirty="0">
                <a:solidFill>
                  <a:schemeClr val="accent2"/>
                </a:solidFill>
              </a:rPr>
              <a:t>without a deep understanding</a:t>
            </a:r>
            <a:r>
              <a:rPr lang="en-US" sz="2400" b="1" dirty="0"/>
              <a:t> of the system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>
                <a:solidFill>
                  <a:schemeClr val="accent1"/>
                </a:solidFill>
              </a:rPr>
              <a:t>Research challenges</a:t>
            </a:r>
          </a:p>
          <a:p>
            <a:pPr lvl="1"/>
            <a:r>
              <a:rPr lang="en-US" sz="2000" dirty="0"/>
              <a:t>How to balance expressiveness vs. increased system complexity?</a:t>
            </a:r>
          </a:p>
          <a:p>
            <a:pPr lvl="1"/>
            <a:r>
              <a:rPr lang="en-US" sz="2000" dirty="0"/>
              <a:t>How to achieve superb performance underneath abstractions?</a:t>
            </a:r>
            <a:endParaRPr lang="en-US" sz="24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79EDB7-1EEF-33D3-ED8C-36B62A89D8B6}"/>
              </a:ext>
            </a:extLst>
          </p:cNvPr>
          <p:cNvSpPr/>
          <p:nvPr/>
        </p:nvSpPr>
        <p:spPr>
          <a:xfrm>
            <a:off x="4442803" y="2440613"/>
            <a:ext cx="3428967" cy="3884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 main aspects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842E0FD-B3EF-B3D6-340A-46CCDD9921AF}"/>
              </a:ext>
            </a:extLst>
          </p:cNvPr>
          <p:cNvSpPr/>
          <p:nvPr/>
        </p:nvSpPr>
        <p:spPr>
          <a:xfrm>
            <a:off x="4442806" y="3190117"/>
            <a:ext cx="3428970" cy="3884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representation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34578EF-0747-9963-5D95-E4B5542A2079}"/>
              </a:ext>
            </a:extLst>
          </p:cNvPr>
          <p:cNvSpPr/>
          <p:nvPr/>
        </p:nvSpPr>
        <p:spPr>
          <a:xfrm>
            <a:off x="777240" y="3190117"/>
            <a:ext cx="3428970" cy="3884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Operators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2663D10-8AB6-3DC6-5361-5FA16165E778}"/>
              </a:ext>
            </a:extLst>
          </p:cNvPr>
          <p:cNvSpPr/>
          <p:nvPr/>
        </p:nvSpPr>
        <p:spPr>
          <a:xfrm>
            <a:off x="8108373" y="3190117"/>
            <a:ext cx="3428970" cy="3884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Optimization/scheduling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5FC50B5-59E6-E7EE-2FE8-1B34590D24B6}"/>
              </a:ext>
            </a:extLst>
          </p:cNvPr>
          <p:cNvCxnSpPr/>
          <p:nvPr/>
        </p:nvCxnSpPr>
        <p:spPr>
          <a:xfrm>
            <a:off x="2240280" y="2989689"/>
            <a:ext cx="748284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AC5FB69-DE81-32CF-96F4-4EBB236192E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157287" y="2829022"/>
            <a:ext cx="4" cy="3610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2041FDA-0BD8-C177-BA0B-DD4B40461CA8}"/>
              </a:ext>
            </a:extLst>
          </p:cNvPr>
          <p:cNvCxnSpPr/>
          <p:nvPr/>
        </p:nvCxnSpPr>
        <p:spPr>
          <a:xfrm>
            <a:off x="9723120" y="2989689"/>
            <a:ext cx="0" cy="2746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F624743-E47F-0DB8-4138-6506C1CB7EEA}"/>
              </a:ext>
            </a:extLst>
          </p:cNvPr>
          <p:cNvCxnSpPr/>
          <p:nvPr/>
        </p:nvCxnSpPr>
        <p:spPr>
          <a:xfrm>
            <a:off x="2232660" y="2989689"/>
            <a:ext cx="0" cy="2746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13AE95A5-A501-703B-4AF1-8068CE76938A}"/>
              </a:ext>
            </a:extLst>
          </p:cNvPr>
          <p:cNvSpPr txBox="1"/>
          <p:nvPr/>
        </p:nvSpPr>
        <p:spPr>
          <a:xfrm>
            <a:off x="777240" y="3597119"/>
            <a:ext cx="342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New logical operations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New physical operators with dedicated code for each target hardware device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0B221F-60D6-AF0C-DA60-E0D274663E0E}"/>
              </a:ext>
            </a:extLst>
          </p:cNvPr>
          <p:cNvSpPr txBox="1"/>
          <p:nvPr/>
        </p:nvSpPr>
        <p:spPr>
          <a:xfrm>
            <a:off x="4442803" y="3597119"/>
            <a:ext cx="3428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Often co-designed with hardware &amp; algorithms/apps</a:t>
            </a:r>
          </a:p>
          <a:p>
            <a:pPr marL="285750" indent="-285750">
              <a:buFontTx/>
              <a:buChar char="-"/>
            </a:pPr>
            <a:r>
              <a:rPr lang="en-US" dirty="0"/>
              <a:t>New data types (layouts)</a:t>
            </a:r>
          </a:p>
          <a:p>
            <a:pPr marL="285750" indent="-285750">
              <a:buFontTx/>
              <a:buChar char="-"/>
            </a:pPr>
            <a:r>
              <a:rPr lang="en-US" dirty="0"/>
              <a:t>New value types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9D6FA4D-E2F1-B665-94F0-19DAD57DAB1B}"/>
              </a:ext>
            </a:extLst>
          </p:cNvPr>
          <p:cNvSpPr txBox="1"/>
          <p:nvPr/>
        </p:nvSpPr>
        <p:spPr>
          <a:xfrm>
            <a:off x="8108375" y="3597119"/>
            <a:ext cx="3428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Optimizer must be able to reason about extensions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New optimizer passes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New runtime schedulers</a:t>
            </a:r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844FBF12-BA4E-AADC-A659-65AB13B1DAC7}"/>
              </a:ext>
            </a:extLst>
          </p:cNvPr>
          <p:cNvSpPr txBox="1">
            <a:spLocks/>
          </p:cNvSpPr>
          <p:nvPr/>
        </p:nvSpPr>
        <p:spPr>
          <a:xfrm>
            <a:off x="11676490" y="6348399"/>
            <a:ext cx="515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CB2985-60B4-4E7B-9AAE-306946339EE0}" type="slidenum">
              <a:rPr lang="de-AT" smtClean="0"/>
              <a:pPr/>
              <a:t>14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4029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1" grpId="0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F0BC2A-A4EB-DAC1-E64C-87AF59AE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Barrier of Entry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4DB3D4-6BE7-C2ED-3BB8-8EF0AF9DD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Typically, all three aspects need to interact to fully integrate a novel hardware device</a:t>
            </a:r>
          </a:p>
          <a:p>
            <a:pPr>
              <a:lnSpc>
                <a:spcPct val="120000"/>
              </a:lnSpc>
            </a:pPr>
            <a:r>
              <a:rPr lang="en-US" b="1" dirty="0"/>
              <a:t>But: </a:t>
            </a:r>
            <a:r>
              <a:rPr lang="en-US" b="1" dirty="0">
                <a:solidFill>
                  <a:schemeClr val="accent1"/>
                </a:solidFill>
              </a:rPr>
              <a:t>low barrier of entry </a:t>
            </a:r>
            <a:r>
              <a:rPr lang="en-US" b="1" dirty="0"/>
              <a:t>required for user adoption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No unnecessary effort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No unnecessary restrictions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Ideally no need to touch target system’s code base</a:t>
            </a:r>
          </a:p>
          <a:p>
            <a:pPr>
              <a:lnSpc>
                <a:spcPct val="120000"/>
              </a:lnSpc>
            </a:pPr>
            <a:r>
              <a:rPr lang="en-US" dirty="0"/>
              <a:t>Facilitate </a:t>
            </a:r>
            <a:r>
              <a:rPr lang="en-US" b="1" dirty="0">
                <a:solidFill>
                  <a:schemeClr val="accent2"/>
                </a:solidFill>
              </a:rPr>
              <a:t>exploratory specialization</a:t>
            </a:r>
          </a:p>
          <a:p>
            <a:pPr>
              <a:lnSpc>
                <a:spcPct val="120000"/>
              </a:lnSpc>
            </a:pPr>
            <a:endParaRPr lang="en-US" b="1" dirty="0"/>
          </a:p>
          <a:p>
            <a:pPr>
              <a:lnSpc>
                <a:spcPct val="120000"/>
              </a:lnSpc>
            </a:pPr>
            <a:r>
              <a:rPr lang="en-US" sz="3200" b="1" dirty="0"/>
              <a:t>Examples</a:t>
            </a:r>
            <a:endParaRPr lang="en-US" b="1" dirty="0"/>
          </a:p>
          <a:p>
            <a:pPr lvl="1">
              <a:lnSpc>
                <a:spcPct val="120000"/>
              </a:lnSpc>
            </a:pPr>
            <a:r>
              <a:rPr lang="en-US" sz="2600" dirty="0"/>
              <a:t>Add single physical operator for accelerator, but not entire engine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New data/value type should work with existing physical operators</a:t>
            </a:r>
            <a:br>
              <a:rPr lang="en-US" sz="2600" dirty="0"/>
            </a:br>
            <a:r>
              <a:rPr lang="en-US" sz="2600" dirty="0"/>
              <a:t>(with acceptable performance), no need for re-implementation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No requirement for deep integration into optimizer</a:t>
            </a:r>
            <a:br>
              <a:rPr lang="en-US" sz="2600" dirty="0"/>
            </a:br>
            <a:r>
              <a:rPr lang="en-US" sz="2600" dirty="0"/>
              <a:t>(allow usage via hints for initial experiments)</a:t>
            </a:r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FF50DE9E-D038-2C3D-8D67-A16F0D9A18EB}"/>
              </a:ext>
            </a:extLst>
          </p:cNvPr>
          <p:cNvSpPr txBox="1">
            <a:spLocks/>
          </p:cNvSpPr>
          <p:nvPr/>
        </p:nvSpPr>
        <p:spPr>
          <a:xfrm>
            <a:off x="11676490" y="6348399"/>
            <a:ext cx="515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CB2985-60B4-4E7B-9AAE-306946339EE0}" type="slidenum">
              <a:rPr lang="de-AT" smtClean="0"/>
              <a:pPr/>
              <a:t>15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2262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9AD5E5A-35A1-C93C-E800-2C37D1F35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Holistic Extensibility in DAPHNE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E50A155-F4C1-3975-96C8-DC76D03AB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985882-EDBF-1C56-5425-3EA001DF4B2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77588" y="6356350"/>
            <a:ext cx="1014412" cy="365125"/>
          </a:xfrm>
        </p:spPr>
        <p:txBody>
          <a:bodyPr/>
          <a:lstStyle/>
          <a:p>
            <a:fld id="{74CB2985-60B4-4E7B-9AAE-306946339EE0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1556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A13C4361-619B-90DE-C231-34B40FB0C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93" y="1964836"/>
            <a:ext cx="10279576" cy="28692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1D638BA-22D1-BD62-618D-F3BB1645F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93" y="1964836"/>
            <a:ext cx="10279576" cy="28692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F849432-4702-3D16-091D-5BE492E29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93" y="1964836"/>
            <a:ext cx="10279576" cy="28692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C49C40-576B-493D-1157-A8DEA0961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93" y="1964836"/>
            <a:ext cx="10279571" cy="28692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D4A9C1A-293B-DA3C-5134-5CA42D05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3-Step Approach for Adding/Using Extensions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3C42852-893B-784B-C39D-5D3AD62B33B1}"/>
              </a:ext>
            </a:extLst>
          </p:cNvPr>
          <p:cNvSpPr txBox="1"/>
          <p:nvPr/>
        </p:nvSpPr>
        <p:spPr>
          <a:xfrm>
            <a:off x="6729847" y="1213768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Balance of expressiveness and complexity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34EA666-800F-64F9-2D39-DDF6B09D5AAA}"/>
              </a:ext>
            </a:extLst>
          </p:cNvPr>
          <p:cNvSpPr txBox="1"/>
          <p:nvPr/>
        </p:nvSpPr>
        <p:spPr>
          <a:xfrm>
            <a:off x="7505701" y="1572986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Efficiency underneath abstractions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EDF65A0-29FD-4E22-C0E5-E1D6981909CF}"/>
              </a:ext>
            </a:extLst>
          </p:cNvPr>
          <p:cNvSpPr txBox="1"/>
          <p:nvPr/>
        </p:nvSpPr>
        <p:spPr>
          <a:xfrm>
            <a:off x="6729847" y="5032327"/>
            <a:ext cx="42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Optimize access to extension catalog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DE79C32-F2E0-F2A5-02C2-A0099E367339}"/>
              </a:ext>
            </a:extLst>
          </p:cNvPr>
          <p:cNvSpPr txBox="1"/>
          <p:nvPr/>
        </p:nvSpPr>
        <p:spPr>
          <a:xfrm>
            <a:off x="1051796" y="1173062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Abstractions for cost models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3B2E44D-CA2A-D391-5AD9-3813AA0A308D}"/>
              </a:ext>
            </a:extLst>
          </p:cNvPr>
          <p:cNvSpPr txBox="1"/>
          <p:nvPr/>
        </p:nvSpPr>
        <p:spPr>
          <a:xfrm>
            <a:off x="1051796" y="1471673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Interesting properties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6CEE36C-09FC-D1A5-4D5C-9E6E5FB3F1EA}"/>
              </a:ext>
            </a:extLst>
          </p:cNvPr>
          <p:cNvSpPr txBox="1"/>
          <p:nvPr/>
        </p:nvSpPr>
        <p:spPr>
          <a:xfrm>
            <a:off x="1683243" y="4959088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Propagation of hints</a:t>
            </a:r>
          </a:p>
        </p:txBody>
      </p:sp>
      <p:sp>
        <p:nvSpPr>
          <p:cNvPr id="2" name="Foliennummernplatzhalter 3">
            <a:extLst>
              <a:ext uri="{FF2B5EF4-FFF2-40B4-BE49-F238E27FC236}">
                <a16:creationId xmlns:a16="http://schemas.microsoft.com/office/drawing/2014/main" id="{8139A354-6E77-706D-A939-6AE80F6079C4}"/>
              </a:ext>
            </a:extLst>
          </p:cNvPr>
          <p:cNvSpPr txBox="1">
            <a:spLocks/>
          </p:cNvSpPr>
          <p:nvPr/>
        </p:nvSpPr>
        <p:spPr>
          <a:xfrm>
            <a:off x="11676490" y="6348399"/>
            <a:ext cx="515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CB2985-60B4-4E7B-9AAE-306946339EE0}" type="slidenum">
              <a:rPr lang="de-AT" smtClean="0"/>
              <a:pPr/>
              <a:t>17</a:t>
            </a:fld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3A9E95B-FD1B-F419-D9D3-D8A9E2AAA4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93" y="1964836"/>
            <a:ext cx="10279576" cy="2869200"/>
          </a:xfrm>
          <a:prstGeom prst="rect">
            <a:avLst/>
          </a:prstGeom>
        </p:spPr>
      </p:pic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FF43B236-369B-3BCA-0616-930F0B212B1C}"/>
              </a:ext>
            </a:extLst>
          </p:cNvPr>
          <p:cNvSpPr txBox="1">
            <a:spLocks/>
          </p:cNvSpPr>
          <p:nvPr/>
        </p:nvSpPr>
        <p:spPr>
          <a:xfrm>
            <a:off x="0" y="5687986"/>
            <a:ext cx="8330333" cy="692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Building upon existing works on extensible </a:t>
            </a:r>
            <a:r>
              <a:rPr lang="en-US" sz="1800" b="1" dirty="0">
                <a:solidFill>
                  <a:schemeClr val="accent2"/>
                </a:solidFill>
              </a:rPr>
              <a:t>DBMSs</a:t>
            </a:r>
            <a:r>
              <a:rPr lang="en-US" sz="1800" dirty="0"/>
              <a:t> from </a:t>
            </a:r>
            <a:r>
              <a:rPr lang="en-US" sz="1800" b="1" dirty="0">
                <a:solidFill>
                  <a:schemeClr val="accent1"/>
                </a:solidFill>
              </a:rPr>
              <a:t>1980/90s</a:t>
            </a:r>
          </a:p>
          <a:p>
            <a:pPr lvl="1"/>
            <a:r>
              <a:rPr lang="en-US" sz="1800" dirty="0"/>
              <a:t>Tailored to needs of </a:t>
            </a:r>
            <a:r>
              <a:rPr lang="en-US" sz="1800" b="1" dirty="0">
                <a:solidFill>
                  <a:schemeClr val="accent1"/>
                </a:solidFill>
              </a:rPr>
              <a:t>today’s</a:t>
            </a:r>
            <a:r>
              <a:rPr lang="en-US" sz="1800" dirty="0"/>
              <a:t> data processing </a:t>
            </a:r>
            <a:r>
              <a:rPr lang="en-US" sz="1800" b="1" dirty="0">
                <a:solidFill>
                  <a:schemeClr val="accent2"/>
                </a:solidFill>
              </a:rPr>
              <a:t>systems for IDA pipelines</a:t>
            </a:r>
            <a:endParaRPr lang="en-US" sz="18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9EC9AF9-A7ED-7562-EF4D-6017A4E049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973" y="5655902"/>
            <a:ext cx="534962" cy="69249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57CC07D3-FF1B-7753-1A17-66E3DC1D0A84}"/>
              </a:ext>
            </a:extLst>
          </p:cNvPr>
          <p:cNvSpPr txBox="1"/>
          <p:nvPr/>
        </p:nvSpPr>
        <p:spPr>
          <a:xfrm>
            <a:off x="8572848" y="5655902"/>
            <a:ext cx="2674562" cy="6924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300" dirty="0">
                <a:cs typeface="Calibri" panose="020F0502020204030204" pitchFamily="34" charset="0"/>
              </a:rPr>
              <a:t>[Michael J. Carey, Laura M. Haas: Extensible Database Management Systems. </a:t>
            </a:r>
            <a:r>
              <a:rPr lang="en-US" sz="1300" b="1" dirty="0">
                <a:cs typeface="Calibri" panose="020F0502020204030204" pitchFamily="34" charset="0"/>
              </a:rPr>
              <a:t>SIGMOD Rec. 19(4) 1990</a:t>
            </a:r>
            <a:r>
              <a:rPr lang="en-US" sz="1300" dirty="0">
                <a:cs typeface="Calibri" panose="020F050202020403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1896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5" grpId="0" build="p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FC93F-FF51-5F99-D744-3958D7EDF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New Physical Operator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F20703-0E9B-0A09-CB0A-443B68CD81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40403"/>
            <a:ext cx="5308250" cy="413067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1 Implementation</a:t>
            </a:r>
          </a:p>
          <a:p>
            <a:pPr lvl="1"/>
            <a:r>
              <a:rPr lang="en-US" dirty="0"/>
              <a:t>C++ function, operation-specific interface</a:t>
            </a:r>
          </a:p>
          <a:p>
            <a:pPr lvl="1"/>
            <a:r>
              <a:rPr lang="en-US" dirty="0"/>
              <a:t>Lots of freedom inside the implementation</a:t>
            </a:r>
          </a:p>
          <a:p>
            <a:pPr lvl="1"/>
            <a:r>
              <a:rPr lang="en-US" dirty="0"/>
              <a:t>Offering APIs for common tasks</a:t>
            </a:r>
            <a:br>
              <a:rPr lang="en-US" dirty="0"/>
            </a:br>
            <a:r>
              <a:rPr lang="en-US" dirty="0"/>
              <a:t>(data transfer, memory management, …)</a:t>
            </a:r>
          </a:p>
          <a:p>
            <a:r>
              <a:rPr lang="en-US" b="1" dirty="0"/>
              <a:t>2 Registration</a:t>
            </a:r>
          </a:p>
          <a:p>
            <a:pPr lvl="1"/>
            <a:r>
              <a:rPr lang="en-US" dirty="0"/>
              <a:t>Provide basic information to make</a:t>
            </a:r>
            <a:br>
              <a:rPr lang="en-US" dirty="0"/>
            </a:br>
            <a:r>
              <a:rPr lang="en-US" dirty="0"/>
              <a:t>DAPHNE compiler aware of new kernel</a:t>
            </a:r>
          </a:p>
          <a:p>
            <a:pPr lvl="1"/>
            <a:r>
              <a:rPr lang="en-US" dirty="0"/>
              <a:t>Optionally more information</a:t>
            </a:r>
            <a:br>
              <a:rPr lang="en-US" dirty="0"/>
            </a:br>
            <a:r>
              <a:rPr lang="en-US" dirty="0"/>
              <a:t>(interesting properties/traits, cost models, …)</a:t>
            </a:r>
          </a:p>
          <a:p>
            <a:r>
              <a:rPr lang="en-US" b="1" dirty="0"/>
              <a:t>3 Utilization</a:t>
            </a:r>
          </a:p>
          <a:p>
            <a:pPr lvl="1"/>
            <a:r>
              <a:rPr lang="en-US" dirty="0"/>
              <a:t>Automatically through multiple dispatch</a:t>
            </a:r>
            <a:br>
              <a:rPr lang="en-US" dirty="0"/>
            </a:br>
            <a:r>
              <a:rPr lang="en-US" dirty="0"/>
              <a:t>based on data/value types</a:t>
            </a:r>
          </a:p>
          <a:p>
            <a:pPr lvl="1"/>
            <a:r>
              <a:rPr lang="en-US" dirty="0"/>
              <a:t>automatically through cost models</a:t>
            </a:r>
          </a:p>
          <a:p>
            <a:pPr lvl="1"/>
            <a:r>
              <a:rPr lang="en-US" dirty="0"/>
              <a:t>Manually in </a:t>
            </a:r>
            <a:r>
              <a:rPr lang="en-US" dirty="0" err="1"/>
              <a:t>DaphneDSL</a:t>
            </a:r>
            <a:endParaRPr lang="en-US" dirty="0"/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3422E281-2231-3D13-B4B7-BD8525BE0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60859"/>
              </p:ext>
            </p:extLst>
          </p:nvPr>
        </p:nvGraphicFramePr>
        <p:xfrm>
          <a:off x="6508591" y="2696539"/>
          <a:ext cx="4442400" cy="21336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291586">
                  <a:extLst>
                    <a:ext uri="{9D8B030D-6E8A-4147-A177-3AD203B41FA5}">
                      <a16:colId xmlns:a16="http://schemas.microsoft.com/office/drawing/2014/main" val="1690418919"/>
                    </a:ext>
                  </a:extLst>
                </a:gridCol>
                <a:gridCol w="3150814">
                  <a:extLst>
                    <a:ext uri="{9D8B030D-6E8A-4147-A177-3AD203B41FA5}">
                      <a16:colId xmlns:a16="http://schemas.microsoft.com/office/drawing/2014/main" val="39317601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Operation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daphne::</a:t>
                      </a:r>
                      <a:r>
                        <a:rPr lang="en-US" sz="1400" b="0" dirty="0" err="1"/>
                        <a:t>MatMulOp</a:t>
                      </a:r>
                      <a:endParaRPr lang="en-US" sz="1400" b="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994478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Func</a:t>
                      </a:r>
                      <a:r>
                        <a:rPr lang="en-US" sz="1400" b="1" dirty="0"/>
                        <a:t> name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chemeClr val="accent1"/>
                          </a:solidFill>
                        </a:rPr>
                        <a:t>myMatMul</a:t>
                      </a:r>
                      <a:endParaRPr lang="en-US" sz="14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6457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Shared lib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myKernels.so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075120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Backend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GPU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693804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Input types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</a:t>
                      </a:r>
                      <a:r>
                        <a:rPr lang="en-US" sz="1400" dirty="0" err="1"/>
                        <a:t>DenseMat</a:t>
                      </a:r>
                      <a:r>
                        <a:rPr lang="en-US" sz="1400" dirty="0"/>
                        <a:t>&lt;float&gt;, </a:t>
                      </a:r>
                      <a:r>
                        <a:rPr lang="en-US" sz="1400" dirty="0" err="1"/>
                        <a:t>DenseMat</a:t>
                      </a:r>
                      <a:r>
                        <a:rPr lang="en-US" sz="1400" dirty="0"/>
                        <a:t>&lt;float&gt;]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680798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Output types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</a:t>
                      </a:r>
                      <a:r>
                        <a:rPr lang="en-US" sz="1400" dirty="0" err="1"/>
                        <a:t>DenseMat</a:t>
                      </a:r>
                      <a:r>
                        <a:rPr lang="en-US" sz="1400" dirty="0"/>
                        <a:t>&lt;float&gt;]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28301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…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130782444"/>
                  </a:ext>
                </a:extLst>
              </a:tr>
            </a:tbl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F4E6BBAF-CF69-49B3-AF5B-7D1144866130}"/>
              </a:ext>
            </a:extLst>
          </p:cNvPr>
          <p:cNvSpPr/>
          <p:nvPr/>
        </p:nvSpPr>
        <p:spPr>
          <a:xfrm>
            <a:off x="6508591" y="4984498"/>
            <a:ext cx="4442400" cy="14657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Fully automatic (default)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B;</a:t>
            </a:r>
          </a:p>
          <a:p>
            <a:endParaRPr lang="en-US" sz="12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Choose exact kernel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§</a:t>
            </a: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myMatMul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B);</a:t>
            </a:r>
          </a:p>
          <a:p>
            <a:r>
              <a:rPr lang="en-US" sz="1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Choose backend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A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@_GPU 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B;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3C3297A-4DAB-EE2B-B123-F395C66FC088}"/>
              </a:ext>
            </a:extLst>
          </p:cNvPr>
          <p:cNvSpPr/>
          <p:nvPr/>
        </p:nvSpPr>
        <p:spPr>
          <a:xfrm>
            <a:off x="6508591" y="1140622"/>
            <a:ext cx="4440582" cy="1384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myMatMul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DenseMatrix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&lt;float&gt;&amp; res,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const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DenseMatrix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&lt;float&gt;*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lhs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const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DenseMatrix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&lt;float&gt;*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rhs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e.g., </a:t>
            </a:r>
            <a:r>
              <a:rPr lang="en-US" sz="12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cublasSgemm</a:t>
            </a:r>
            <a:r>
              <a:rPr lang="en-US" sz="1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(...), etc.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2BA1B900-8927-FC20-D088-7EE66152115E}"/>
              </a:ext>
            </a:extLst>
          </p:cNvPr>
          <p:cNvSpPr/>
          <p:nvPr/>
        </p:nvSpPr>
        <p:spPr>
          <a:xfrm flipV="1">
            <a:off x="10148364" y="1998200"/>
            <a:ext cx="347871" cy="3472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ussdiagramm: Zentralspeicher 16">
            <a:extLst>
              <a:ext uri="{FF2B5EF4-FFF2-40B4-BE49-F238E27FC236}">
                <a16:creationId xmlns:a16="http://schemas.microsoft.com/office/drawing/2014/main" id="{66BD2F38-0384-F8CC-D2F3-4B364663EC5C}"/>
              </a:ext>
            </a:extLst>
          </p:cNvPr>
          <p:cNvSpPr/>
          <p:nvPr/>
        </p:nvSpPr>
        <p:spPr>
          <a:xfrm>
            <a:off x="10971166" y="2696539"/>
            <a:ext cx="910424" cy="652508"/>
          </a:xfrm>
          <a:prstGeom prst="flowChartInternalStorag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extension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catalog</a:t>
            </a:r>
          </a:p>
        </p:txBody>
      </p:sp>
      <p:sp>
        <p:nvSpPr>
          <p:cNvPr id="19" name="Pfeil: gebogen 18">
            <a:extLst>
              <a:ext uri="{FF2B5EF4-FFF2-40B4-BE49-F238E27FC236}">
                <a16:creationId xmlns:a16="http://schemas.microsoft.com/office/drawing/2014/main" id="{230D913C-6186-2291-9431-60697417C35D}"/>
              </a:ext>
            </a:extLst>
          </p:cNvPr>
          <p:cNvSpPr/>
          <p:nvPr/>
        </p:nvSpPr>
        <p:spPr>
          <a:xfrm rot="5400000" flipH="1">
            <a:off x="11029934" y="3429000"/>
            <a:ext cx="588397" cy="588396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C151067-266C-915A-20E9-3F3ADF437C7E}"/>
              </a:ext>
            </a:extLst>
          </p:cNvPr>
          <p:cNvSpPr/>
          <p:nvPr/>
        </p:nvSpPr>
        <p:spPr>
          <a:xfrm>
            <a:off x="943554" y="5119923"/>
            <a:ext cx="5152446" cy="12364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Planned extensions (examples)</a:t>
            </a:r>
          </a:p>
          <a:p>
            <a:pPr marL="285750" indent="-285750">
              <a:buFontTx/>
              <a:buChar char="-"/>
            </a:pPr>
            <a:r>
              <a:rPr lang="en-US" dirty="0"/>
              <a:t>Kernels for various hardware backends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Readers/writers for various file formats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Readers/writers for special storage hardware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D52C2DE-55E2-6B50-ECB2-43F579FE9C59}"/>
              </a:ext>
            </a:extLst>
          </p:cNvPr>
          <p:cNvSpPr/>
          <p:nvPr/>
        </p:nvSpPr>
        <p:spPr>
          <a:xfrm>
            <a:off x="10442807" y="1140622"/>
            <a:ext cx="506366" cy="25880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C++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2B031E7-3D9B-9D6F-0838-5F8664A8CE64}"/>
              </a:ext>
            </a:extLst>
          </p:cNvPr>
          <p:cNvSpPr/>
          <p:nvPr/>
        </p:nvSpPr>
        <p:spPr>
          <a:xfrm>
            <a:off x="9968652" y="4984498"/>
            <a:ext cx="980521" cy="25880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DaphneDSL</a:t>
            </a:r>
            <a:endParaRPr lang="en-US" sz="1200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6898A2E-5A88-C9CC-0AFC-0AB735C8DE34}"/>
              </a:ext>
            </a:extLst>
          </p:cNvPr>
          <p:cNvSpPr/>
          <p:nvPr/>
        </p:nvSpPr>
        <p:spPr>
          <a:xfrm>
            <a:off x="10500307" y="1949022"/>
            <a:ext cx="1381283" cy="4075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myKernels.so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6315EC4-4196-43CC-44F3-A29B48791B77}"/>
              </a:ext>
            </a:extLst>
          </p:cNvPr>
          <p:cNvSpPr/>
          <p:nvPr/>
        </p:nvSpPr>
        <p:spPr>
          <a:xfrm>
            <a:off x="9553492" y="365126"/>
            <a:ext cx="1928191" cy="636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1CBEA20-5AAB-73C9-BB15-02F8CBA3F0A4}"/>
              </a:ext>
            </a:extLst>
          </p:cNvPr>
          <p:cNvGrpSpPr/>
          <p:nvPr/>
        </p:nvGrpSpPr>
        <p:grpSpPr>
          <a:xfrm>
            <a:off x="10589555" y="444437"/>
            <a:ext cx="1103243" cy="426271"/>
            <a:chOff x="777240" y="2774129"/>
            <a:chExt cx="10760103" cy="1673000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2267F18-3744-0F01-C225-5250F8009E79}"/>
                </a:ext>
              </a:extLst>
            </p:cNvPr>
            <p:cNvSpPr/>
            <p:nvPr/>
          </p:nvSpPr>
          <p:spPr>
            <a:xfrm>
              <a:off x="4442803" y="2774129"/>
              <a:ext cx="3428967" cy="5710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B3004A4-B07B-E5D3-5CCD-DF31AFE4D2EA}"/>
                </a:ext>
              </a:extLst>
            </p:cNvPr>
            <p:cNvSpPr/>
            <p:nvPr/>
          </p:nvSpPr>
          <p:spPr>
            <a:xfrm>
              <a:off x="4442806" y="3876077"/>
              <a:ext cx="3428970" cy="5710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720A8400-E1E7-4410-AA7E-135F9B58DD06}"/>
                </a:ext>
              </a:extLst>
            </p:cNvPr>
            <p:cNvSpPr/>
            <p:nvPr/>
          </p:nvSpPr>
          <p:spPr>
            <a:xfrm>
              <a:off x="8108373" y="3876077"/>
              <a:ext cx="3428970" cy="5710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72F6BCAD-47F8-90AE-8CEE-EF10E86E9DB9}"/>
                </a:ext>
              </a:extLst>
            </p:cNvPr>
            <p:cNvCxnSpPr/>
            <p:nvPr/>
          </p:nvCxnSpPr>
          <p:spPr>
            <a:xfrm>
              <a:off x="2240280" y="3581400"/>
              <a:ext cx="748284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08730050-34F7-FEB7-FD62-2DCCF392E353}"/>
                </a:ext>
              </a:extLst>
            </p:cNvPr>
            <p:cNvCxnSpPr>
              <a:cxnSpLocks/>
              <a:stCxn id="28" idx="2"/>
              <a:endCxn id="29" idx="0"/>
            </p:cNvCxnSpPr>
            <p:nvPr/>
          </p:nvCxnSpPr>
          <p:spPr>
            <a:xfrm>
              <a:off x="6157287" y="3345181"/>
              <a:ext cx="4" cy="53089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16F6E317-C49E-FC3B-A59C-E3ABD44FE122}"/>
                </a:ext>
              </a:extLst>
            </p:cNvPr>
            <p:cNvCxnSpPr/>
            <p:nvPr/>
          </p:nvCxnSpPr>
          <p:spPr>
            <a:xfrm>
              <a:off x="9723120" y="3581400"/>
              <a:ext cx="0" cy="4038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A1F1CE75-4AC2-F5B9-38B9-928D0589BE52}"/>
                </a:ext>
              </a:extLst>
            </p:cNvPr>
            <p:cNvCxnSpPr/>
            <p:nvPr/>
          </p:nvCxnSpPr>
          <p:spPr>
            <a:xfrm>
              <a:off x="2232660" y="3581400"/>
              <a:ext cx="0" cy="4038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5243298F-5352-7506-2F85-5B5EAFA4C9C2}"/>
                </a:ext>
              </a:extLst>
            </p:cNvPr>
            <p:cNvSpPr/>
            <p:nvPr/>
          </p:nvSpPr>
          <p:spPr>
            <a:xfrm>
              <a:off x="777240" y="3876077"/>
              <a:ext cx="3428970" cy="571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5ED06EEB-86D6-6566-B0CC-9B4AE61E3443}"/>
              </a:ext>
            </a:extLst>
          </p:cNvPr>
          <p:cNvSpPr txBox="1">
            <a:spLocks/>
          </p:cNvSpPr>
          <p:nvPr/>
        </p:nvSpPr>
        <p:spPr>
          <a:xfrm>
            <a:off x="11676490" y="6348399"/>
            <a:ext cx="515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CB2985-60B4-4E7B-9AAE-306946339EE0}" type="slidenum">
              <a:rPr lang="de-AT" smtClean="0"/>
              <a:pPr/>
              <a:t>18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2065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9" grpId="0" animBg="1"/>
      <p:bldP spid="6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FCE1E21-4BE3-9236-B121-2E76A75BB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28477"/>
            <a:ext cx="5181600" cy="4948486"/>
          </a:xfrm>
        </p:spPr>
        <p:txBody>
          <a:bodyPr>
            <a:noAutofit/>
          </a:bodyPr>
          <a:lstStyle/>
          <a:p>
            <a:r>
              <a:rPr lang="en-US" sz="2000" b="1" dirty="0"/>
              <a:t>1 Implementation</a:t>
            </a:r>
          </a:p>
          <a:p>
            <a:pPr lvl="1"/>
            <a:r>
              <a:rPr lang="en-US" sz="1800" dirty="0"/>
              <a:t>Interface of DAPHNE matrix or frame</a:t>
            </a:r>
            <a:br>
              <a:rPr lang="en-US" sz="1800" dirty="0"/>
            </a:br>
            <a:r>
              <a:rPr lang="en-US" sz="1800" dirty="0"/>
              <a:t>(get/set/append values, slice, …)</a:t>
            </a:r>
          </a:p>
          <a:p>
            <a:r>
              <a:rPr lang="en-US" sz="2000" b="1" dirty="0"/>
              <a:t>2 Registration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2000" b="1" dirty="0"/>
              <a:t>3 Utilization</a:t>
            </a:r>
          </a:p>
          <a:p>
            <a:pPr lvl="1"/>
            <a:r>
              <a:rPr lang="en-US" sz="1800" dirty="0"/>
              <a:t>Automatically via cost models</a:t>
            </a:r>
            <a:br>
              <a:rPr lang="en-US" sz="1800" dirty="0"/>
            </a:br>
            <a:r>
              <a:rPr lang="en-US" sz="1800" dirty="0"/>
              <a:t>(e.g., physical size, access patterns, …)</a:t>
            </a:r>
          </a:p>
          <a:p>
            <a:pPr lvl="1"/>
            <a:r>
              <a:rPr lang="en-US" sz="1800" dirty="0"/>
              <a:t>Manually via hints/casts in </a:t>
            </a:r>
            <a:r>
              <a:rPr lang="en-US" sz="1800" dirty="0" err="1"/>
              <a:t>DaphneDSL</a:t>
            </a:r>
            <a:endParaRPr lang="en-US" sz="180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085F5C1-4203-DAAB-9F50-277BC00AD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228477"/>
            <a:ext cx="5528144" cy="4882100"/>
          </a:xfrm>
        </p:spPr>
        <p:txBody>
          <a:bodyPr>
            <a:noAutofit/>
          </a:bodyPr>
          <a:lstStyle/>
          <a:p>
            <a:r>
              <a:rPr lang="en-US" sz="2000" b="1" dirty="0"/>
              <a:t>1 Implementation</a:t>
            </a:r>
          </a:p>
          <a:p>
            <a:pPr lvl="1"/>
            <a:r>
              <a:rPr lang="en-US" sz="1800" dirty="0"/>
              <a:t>New C++ type (e.g., struct) with interface</a:t>
            </a:r>
            <a:br>
              <a:rPr lang="en-US" sz="1800" dirty="0"/>
            </a:br>
            <a:r>
              <a:rPr lang="en-US" sz="1800" dirty="0"/>
              <a:t>for interplay with DAPHNE data types</a:t>
            </a:r>
          </a:p>
          <a:p>
            <a:r>
              <a:rPr lang="en-US" sz="2000" b="1" dirty="0"/>
              <a:t>2 Registration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2000" b="1" dirty="0"/>
              <a:t>3 Utilization</a:t>
            </a:r>
          </a:p>
          <a:p>
            <a:pPr lvl="1"/>
            <a:r>
              <a:rPr lang="en-US" sz="1800" dirty="0"/>
              <a:t>Explicitly by the user (application semantics)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Internal selection by the system</a:t>
            </a:r>
            <a:br>
              <a:rPr lang="en-US" sz="1800" dirty="0"/>
            </a:br>
            <a:r>
              <a:rPr lang="en-US" sz="1800" dirty="0"/>
              <a:t>(e.g., runtime-accuracy trade-off)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FFC93F-FF51-5F99-D744-3958D7EDF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New </a:t>
            </a:r>
            <a:r>
              <a:rPr lang="en-US" u="sng" dirty="0"/>
              <a:t>Data</a:t>
            </a:r>
            <a:r>
              <a:rPr lang="en-US" dirty="0"/>
              <a:t>/</a:t>
            </a:r>
            <a:r>
              <a:rPr lang="en-US" u="sng" dirty="0"/>
              <a:t>Value</a:t>
            </a:r>
            <a:r>
              <a:rPr lang="en-US" dirty="0"/>
              <a:t> Type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067F5DA-BEE8-248E-3C08-A8502F7225C5}"/>
              </a:ext>
            </a:extLst>
          </p:cNvPr>
          <p:cNvSpPr/>
          <p:nvPr/>
        </p:nvSpPr>
        <p:spPr>
          <a:xfrm>
            <a:off x="1630016" y="5087143"/>
            <a:ext cx="4163527" cy="5423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Choose data representation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 = </a:t>
            </a: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as.ArrowFrame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(F);</a:t>
            </a:r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BEA1A91D-4C28-3DA0-0727-5AA5F67E2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428925"/>
              </p:ext>
            </p:extLst>
          </p:nvPr>
        </p:nvGraphicFramePr>
        <p:xfrm>
          <a:off x="1390491" y="2585914"/>
          <a:ext cx="4357886" cy="12192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267014">
                  <a:extLst>
                    <a:ext uri="{9D8B030D-6E8A-4147-A177-3AD203B41FA5}">
                      <a16:colId xmlns:a16="http://schemas.microsoft.com/office/drawing/2014/main" val="1690418919"/>
                    </a:ext>
                  </a:extLst>
                </a:gridCol>
                <a:gridCol w="3090872">
                  <a:extLst>
                    <a:ext uri="{9D8B030D-6E8A-4147-A177-3AD203B41FA5}">
                      <a16:colId xmlns:a16="http://schemas.microsoft.com/office/drawing/2014/main" val="39317601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Logical type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Frame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994478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Type name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ArrowFrame</a:t>
                      </a:r>
                      <a:endParaRPr lang="en-US" sz="14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6457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Shared lib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myDataTypes.so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075120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…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693804838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CD8AF793-6FC5-75C1-4F19-678B551E1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793303"/>
              </p:ext>
            </p:extLst>
          </p:nvPr>
        </p:nvGraphicFramePr>
        <p:xfrm>
          <a:off x="6718216" y="2585914"/>
          <a:ext cx="4974582" cy="9144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446313">
                  <a:extLst>
                    <a:ext uri="{9D8B030D-6E8A-4147-A177-3AD203B41FA5}">
                      <a16:colId xmlns:a16="http://schemas.microsoft.com/office/drawing/2014/main" val="1690418919"/>
                    </a:ext>
                  </a:extLst>
                </a:gridCol>
                <a:gridCol w="3528269">
                  <a:extLst>
                    <a:ext uri="{9D8B030D-6E8A-4147-A177-3AD203B41FA5}">
                      <a16:colId xmlns:a16="http://schemas.microsoft.com/office/drawing/2014/main" val="39317601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Type name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Quantized8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6457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Size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 bit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075120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…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693804838"/>
                  </a:ext>
                </a:extLst>
              </a:tr>
            </a:tbl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2901553A-9EEE-6454-9729-40891B3852F8}"/>
              </a:ext>
            </a:extLst>
          </p:cNvPr>
          <p:cNvSpPr/>
          <p:nvPr/>
        </p:nvSpPr>
        <p:spPr>
          <a:xfrm>
            <a:off x="6947491" y="4187107"/>
            <a:ext cx="4756146" cy="285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XQ = </a:t>
            </a: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&lt;Quantized8&gt;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(X);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35C4AF-9119-1F22-7065-98943D15637A}"/>
              </a:ext>
            </a:extLst>
          </p:cNvPr>
          <p:cNvSpPr/>
          <p:nvPr/>
        </p:nvSpPr>
        <p:spPr>
          <a:xfrm>
            <a:off x="6270268" y="5231919"/>
            <a:ext cx="5430077" cy="12364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Planned extensions (examples)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types for data layouts of various libraries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types for various sparse matrix formats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Value types for quantized, packed, complex, …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D0EBEA4-B0B2-57B3-1321-4AB234F91E8E}"/>
              </a:ext>
            </a:extLst>
          </p:cNvPr>
          <p:cNvSpPr txBox="1"/>
          <p:nvPr/>
        </p:nvSpPr>
        <p:spPr>
          <a:xfrm>
            <a:off x="828924" y="582035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2F8583E-B6EA-2B10-9D11-A2C3B237728F}"/>
              </a:ext>
            </a:extLst>
          </p:cNvPr>
          <p:cNvSpPr txBox="1"/>
          <p:nvPr/>
        </p:nvSpPr>
        <p:spPr>
          <a:xfrm>
            <a:off x="970304" y="5883133"/>
            <a:ext cx="5147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b="1" dirty="0">
                <a:solidFill>
                  <a:schemeClr val="accent1"/>
                </a:solidFill>
              </a:rPr>
              <a:t>Associated operations as ordinary kernels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(print/parse, cast, read/write from/to file)</a:t>
            </a:r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A246E13D-F17E-E808-BBE7-FD0A69F4AA0C}"/>
              </a:ext>
            </a:extLst>
          </p:cNvPr>
          <p:cNvSpPr/>
          <p:nvPr/>
        </p:nvSpPr>
        <p:spPr>
          <a:xfrm rot="8100000">
            <a:off x="4027336" y="939112"/>
            <a:ext cx="393590" cy="4015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CCD5B477-528F-9096-8BE0-7E041402A567}"/>
              </a:ext>
            </a:extLst>
          </p:cNvPr>
          <p:cNvSpPr/>
          <p:nvPr/>
        </p:nvSpPr>
        <p:spPr>
          <a:xfrm rot="13500000" flipH="1">
            <a:off x="5551582" y="939112"/>
            <a:ext cx="393590" cy="4015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5C0DB36-1FA8-BA84-E50B-B5F4683624C6}"/>
              </a:ext>
            </a:extLst>
          </p:cNvPr>
          <p:cNvSpPr/>
          <p:nvPr/>
        </p:nvSpPr>
        <p:spPr>
          <a:xfrm>
            <a:off x="9553492" y="365126"/>
            <a:ext cx="1928191" cy="636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4C93FF3-E4E1-CA95-EBF9-1AD011727391}"/>
              </a:ext>
            </a:extLst>
          </p:cNvPr>
          <p:cNvGrpSpPr/>
          <p:nvPr/>
        </p:nvGrpSpPr>
        <p:grpSpPr>
          <a:xfrm>
            <a:off x="10589555" y="444437"/>
            <a:ext cx="1103243" cy="426271"/>
            <a:chOff x="777240" y="2774129"/>
            <a:chExt cx="10760103" cy="167300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A7E2012-2242-006B-19ED-6AD3422C89A7}"/>
                </a:ext>
              </a:extLst>
            </p:cNvPr>
            <p:cNvSpPr/>
            <p:nvPr/>
          </p:nvSpPr>
          <p:spPr>
            <a:xfrm>
              <a:off x="4442803" y="2774129"/>
              <a:ext cx="3428967" cy="5710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E9291289-D2B2-D24E-F255-0FE259E14262}"/>
                </a:ext>
              </a:extLst>
            </p:cNvPr>
            <p:cNvSpPr/>
            <p:nvPr/>
          </p:nvSpPr>
          <p:spPr>
            <a:xfrm>
              <a:off x="777240" y="3876077"/>
              <a:ext cx="3428970" cy="5710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92877603-2982-BC95-3E41-A2F3BCFB20A0}"/>
                </a:ext>
              </a:extLst>
            </p:cNvPr>
            <p:cNvSpPr/>
            <p:nvPr/>
          </p:nvSpPr>
          <p:spPr>
            <a:xfrm>
              <a:off x="8108373" y="3876077"/>
              <a:ext cx="3428970" cy="5710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99304E64-14E6-6383-89E4-9031BA134B63}"/>
                </a:ext>
              </a:extLst>
            </p:cNvPr>
            <p:cNvCxnSpPr/>
            <p:nvPr/>
          </p:nvCxnSpPr>
          <p:spPr>
            <a:xfrm>
              <a:off x="2240280" y="3581400"/>
              <a:ext cx="748284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F6DD4C7A-6ADE-2B46-B1B6-5721EC6C312B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>
              <a:off x="6157287" y="3345181"/>
              <a:ext cx="4" cy="53089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4E28B420-D9D0-F7A7-CF9A-ED69E89FD1DA}"/>
                </a:ext>
              </a:extLst>
            </p:cNvPr>
            <p:cNvCxnSpPr/>
            <p:nvPr/>
          </p:nvCxnSpPr>
          <p:spPr>
            <a:xfrm>
              <a:off x="9723120" y="3581400"/>
              <a:ext cx="0" cy="4038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1EC1089-F8B7-626B-6CAD-6D8F5BB42E44}"/>
                </a:ext>
              </a:extLst>
            </p:cNvPr>
            <p:cNvCxnSpPr/>
            <p:nvPr/>
          </p:nvCxnSpPr>
          <p:spPr>
            <a:xfrm>
              <a:off x="2232660" y="3581400"/>
              <a:ext cx="0" cy="4038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533EAEA3-EA3B-82AD-11D2-22F2AB021304}"/>
                </a:ext>
              </a:extLst>
            </p:cNvPr>
            <p:cNvSpPr/>
            <p:nvPr/>
          </p:nvSpPr>
          <p:spPr>
            <a:xfrm>
              <a:off x="4442806" y="3876077"/>
              <a:ext cx="3428970" cy="571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25" name="Foliennummernplatzhalter 3">
            <a:extLst>
              <a:ext uri="{FF2B5EF4-FFF2-40B4-BE49-F238E27FC236}">
                <a16:creationId xmlns:a16="http://schemas.microsoft.com/office/drawing/2014/main" id="{22174BDE-B95C-6053-9C06-52B6382D3CAA}"/>
              </a:ext>
            </a:extLst>
          </p:cNvPr>
          <p:cNvSpPr txBox="1">
            <a:spLocks/>
          </p:cNvSpPr>
          <p:nvPr/>
        </p:nvSpPr>
        <p:spPr>
          <a:xfrm>
            <a:off x="11676490" y="6348399"/>
            <a:ext cx="515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CB2985-60B4-4E7B-9AAE-306946339EE0}" type="slidenum">
              <a:rPr lang="de-AT" smtClean="0"/>
              <a:pPr/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6977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4" grpId="0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461B022-0EE7-435C-A5C6-42941A7E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Data-driven Applications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A29A4BA-6C19-4A11-A197-7F9F56D67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0174"/>
            <a:ext cx="10515600" cy="478678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FAB12FA-A364-4830-BEFF-2A119B2ABAAA}"/>
              </a:ext>
            </a:extLst>
          </p:cNvPr>
          <p:cNvSpPr txBox="1"/>
          <p:nvPr/>
        </p:nvSpPr>
        <p:spPr>
          <a:xfrm>
            <a:off x="1526118" y="1455941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ML-assisted Manufacturing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A94CE9-865A-465B-B51F-7C31ACA4521A}"/>
              </a:ext>
            </a:extLst>
          </p:cNvPr>
          <p:cNvSpPr txBox="1"/>
          <p:nvPr/>
        </p:nvSpPr>
        <p:spPr>
          <a:xfrm>
            <a:off x="4870956" y="1205508"/>
            <a:ext cx="281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Biomedical Engineering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775D5EE-44F2-485B-A181-721586AFD945}"/>
              </a:ext>
            </a:extLst>
          </p:cNvPr>
          <p:cNvSpPr txBox="1"/>
          <p:nvPr/>
        </p:nvSpPr>
        <p:spPr>
          <a:xfrm>
            <a:off x="7837051" y="1390174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Natural Sciences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7D8E6C0-930B-48B5-AE52-769D418B9FFA}"/>
              </a:ext>
            </a:extLst>
          </p:cNvPr>
          <p:cNvSpPr txBox="1"/>
          <p:nvPr/>
        </p:nvSpPr>
        <p:spPr>
          <a:xfrm>
            <a:off x="6267207" y="1915746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Remote Sensing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E35680-97CB-4C2E-BC4C-02381C776C34}"/>
              </a:ext>
            </a:extLst>
          </p:cNvPr>
          <p:cNvSpPr txBox="1"/>
          <p:nvPr/>
        </p:nvSpPr>
        <p:spPr>
          <a:xfrm>
            <a:off x="913092" y="1895078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Transportation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4D680F1-D5F7-497C-B29E-A19B49F930E8}"/>
              </a:ext>
            </a:extLst>
          </p:cNvPr>
          <p:cNvSpPr txBox="1"/>
          <p:nvPr/>
        </p:nvSpPr>
        <p:spPr>
          <a:xfrm>
            <a:off x="3191986" y="222117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Health-care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447CAFA-A52A-473D-A805-EE7995B41B6E}"/>
              </a:ext>
            </a:extLst>
          </p:cNvPr>
          <p:cNvSpPr txBox="1"/>
          <p:nvPr/>
        </p:nvSpPr>
        <p:spPr>
          <a:xfrm>
            <a:off x="4770980" y="186092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Finance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8942B9E-98DC-4DB8-9B04-E43F4EC2CB8B}"/>
              </a:ext>
            </a:extLst>
          </p:cNvPr>
          <p:cNvSpPr txBox="1"/>
          <p:nvPr/>
        </p:nvSpPr>
        <p:spPr>
          <a:xfrm>
            <a:off x="8652339" y="1759506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 many more</a:t>
            </a:r>
          </a:p>
        </p:txBody>
      </p:sp>
      <p:sp>
        <p:nvSpPr>
          <p:cNvPr id="2" name="Foliennummernplatzhalter 3">
            <a:extLst>
              <a:ext uri="{FF2B5EF4-FFF2-40B4-BE49-F238E27FC236}">
                <a16:creationId xmlns:a16="http://schemas.microsoft.com/office/drawing/2014/main" id="{E1B934A4-2D08-52D6-5903-711F7EE76AB8}"/>
              </a:ext>
            </a:extLst>
          </p:cNvPr>
          <p:cNvSpPr txBox="1">
            <a:spLocks/>
          </p:cNvSpPr>
          <p:nvPr/>
        </p:nvSpPr>
        <p:spPr>
          <a:xfrm>
            <a:off x="11843468" y="6348399"/>
            <a:ext cx="348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CB2985-60B4-4E7B-9AAE-306946339EE0}" type="slidenum">
              <a:rPr lang="de-AT" smtClean="0"/>
              <a:pPr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57829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851BFD6-7D06-D0C0-8BDF-E1B430C3B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88111"/>
            <a:ext cx="5181600" cy="3907852"/>
          </a:xfrm>
        </p:spPr>
        <p:txBody>
          <a:bodyPr>
            <a:normAutofit/>
          </a:bodyPr>
          <a:lstStyle/>
          <a:p>
            <a:r>
              <a:rPr lang="en-US" sz="2400" b="1" dirty="0"/>
              <a:t>1 Implementation</a:t>
            </a:r>
          </a:p>
          <a:p>
            <a:pPr lvl="1"/>
            <a:r>
              <a:rPr lang="en-US" sz="2000" dirty="0"/>
              <a:t>Leverage extensible nature of</a:t>
            </a:r>
            <a:br>
              <a:rPr lang="en-US" sz="2000" dirty="0"/>
            </a:br>
            <a:r>
              <a:rPr lang="en-US" sz="2000" dirty="0"/>
              <a:t>MLIR-based optimizing compiler</a:t>
            </a:r>
          </a:p>
          <a:p>
            <a:pPr lvl="1"/>
            <a:r>
              <a:rPr lang="en-US" sz="2000" dirty="0"/>
              <a:t>Implement new MLIR pass</a:t>
            </a:r>
          </a:p>
          <a:p>
            <a:r>
              <a:rPr lang="en-US" sz="2400" b="1" dirty="0"/>
              <a:t>2 Registration</a:t>
            </a:r>
          </a:p>
          <a:p>
            <a:pPr lvl="1"/>
            <a:r>
              <a:rPr lang="en-US" sz="2000" dirty="0"/>
              <a:t>Use MLIR-provided means</a:t>
            </a:r>
          </a:p>
          <a:p>
            <a:pPr lvl="1"/>
            <a:r>
              <a:rPr lang="en-US" sz="2000" dirty="0"/>
              <a:t>Also: integration of 3</a:t>
            </a:r>
            <a:r>
              <a:rPr lang="en-US" sz="2000" baseline="30000" dirty="0"/>
              <a:t>rd</a:t>
            </a:r>
            <a:r>
              <a:rPr lang="en-US" sz="2000" dirty="0"/>
              <a:t>-party dialects</a:t>
            </a:r>
            <a:br>
              <a:rPr lang="en-US" sz="2000" dirty="0"/>
            </a:br>
            <a:r>
              <a:rPr lang="en-US" sz="2000" dirty="0"/>
              <a:t>from the MLIR ecosystem</a:t>
            </a:r>
          </a:p>
          <a:p>
            <a:r>
              <a:rPr lang="en-US" sz="2400" b="1" dirty="0"/>
              <a:t>3 Utilization</a:t>
            </a:r>
          </a:p>
          <a:p>
            <a:pPr lvl="1"/>
            <a:r>
              <a:rPr lang="en-US" sz="2000" dirty="0"/>
              <a:t>Configure DAPHNE optimizer chain</a:t>
            </a:r>
            <a:br>
              <a:rPr lang="en-US" sz="2000" dirty="0"/>
            </a:br>
            <a:r>
              <a:rPr lang="en-US" sz="2000" dirty="0"/>
              <a:t>to use new pass at the right stage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904545-2426-D9C2-972B-DF2EEBD4B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88111"/>
            <a:ext cx="5181600" cy="4667416"/>
          </a:xfrm>
        </p:spPr>
        <p:txBody>
          <a:bodyPr>
            <a:normAutofit/>
          </a:bodyPr>
          <a:lstStyle/>
          <a:p>
            <a:r>
              <a:rPr lang="en-US" sz="2400" b="1" dirty="0"/>
              <a:t>1 Implementation</a:t>
            </a:r>
          </a:p>
          <a:p>
            <a:pPr lvl="1"/>
            <a:r>
              <a:rPr lang="en-US" sz="2000" dirty="0"/>
              <a:t>Also follow specific interface</a:t>
            </a:r>
          </a:p>
          <a:p>
            <a:r>
              <a:rPr lang="en-US" sz="2400" b="1" dirty="0"/>
              <a:t>2 Registration</a:t>
            </a:r>
          </a:p>
          <a:p>
            <a:pPr lvl="1"/>
            <a:endParaRPr lang="en-US" sz="2000" dirty="0"/>
          </a:p>
          <a:p>
            <a:endParaRPr lang="en-US" sz="2400" b="1" dirty="0"/>
          </a:p>
          <a:p>
            <a:r>
              <a:rPr lang="en-US" sz="2400" b="1" dirty="0"/>
              <a:t>3 Utilization</a:t>
            </a:r>
          </a:p>
          <a:p>
            <a:pPr lvl="1"/>
            <a:r>
              <a:rPr lang="en-US" sz="2000" dirty="0"/>
              <a:t>Manual selection as default scheme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Manual selection for a part of a script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FFC93F-FF51-5F99-D744-3958D7EDF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Extending the </a:t>
            </a:r>
            <a:r>
              <a:rPr lang="en-US" u="sng" dirty="0"/>
              <a:t>Optimizer</a:t>
            </a:r>
            <a:r>
              <a:rPr lang="en-US" dirty="0"/>
              <a:t> or </a:t>
            </a:r>
            <a:r>
              <a:rPr lang="en-US" u="sng" dirty="0"/>
              <a:t>Scheduler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71CBC8FC-C841-15F4-AC4F-008212505F40}"/>
              </a:ext>
            </a:extLst>
          </p:cNvPr>
          <p:cNvSpPr/>
          <p:nvPr/>
        </p:nvSpPr>
        <p:spPr>
          <a:xfrm rot="8100000">
            <a:off x="4909452" y="966942"/>
            <a:ext cx="393590" cy="4015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3E9D59F-36B9-4DD9-9458-6BC86F6A0D43}"/>
              </a:ext>
            </a:extLst>
          </p:cNvPr>
          <p:cNvSpPr/>
          <p:nvPr/>
        </p:nvSpPr>
        <p:spPr>
          <a:xfrm rot="13500000" flipH="1">
            <a:off x="7343865" y="966942"/>
            <a:ext cx="393590" cy="4015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50FDB95-EC75-64F4-7AEA-27224CD46AF7}"/>
              </a:ext>
            </a:extLst>
          </p:cNvPr>
          <p:cNvSpPr/>
          <p:nvPr/>
        </p:nvSpPr>
        <p:spPr>
          <a:xfrm>
            <a:off x="979113" y="5230494"/>
            <a:ext cx="5151600" cy="14237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Planned extensions (examples)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Passes employing new extensions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Passes deciding placement on accelerators</a:t>
            </a:r>
          </a:p>
          <a:p>
            <a:pPr marL="285750" indent="-285750">
              <a:buFontTx/>
              <a:buChar char="-"/>
            </a:pPr>
            <a:r>
              <a:rPr lang="en-US" dirty="0"/>
              <a:t>Extensions for propagation/estimation of interesting data properties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3686513-85D6-CB88-C1C2-24A8BE29DC88}"/>
              </a:ext>
            </a:extLst>
          </p:cNvPr>
          <p:cNvSpPr/>
          <p:nvPr/>
        </p:nvSpPr>
        <p:spPr>
          <a:xfrm>
            <a:off x="6546573" y="5569889"/>
            <a:ext cx="4903303" cy="10843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Planned extensions (examples)</a:t>
            </a:r>
          </a:p>
          <a:p>
            <a:pPr marL="285750" indent="-285750">
              <a:buFontTx/>
              <a:buChar char="-"/>
            </a:pPr>
            <a:r>
              <a:rPr lang="en-US" dirty="0"/>
              <a:t>Various static/dynamic self-scheduling techniques for local multi-threaded and distributed execution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D844BD3-FE86-2F79-A17E-67F6D28ADD29}"/>
              </a:ext>
            </a:extLst>
          </p:cNvPr>
          <p:cNvSpPr/>
          <p:nvPr/>
        </p:nvSpPr>
        <p:spPr>
          <a:xfrm>
            <a:off x="6979296" y="4800738"/>
            <a:ext cx="4471887" cy="6840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[scheduler=“GSS”, </a:t>
            </a: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nthreads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=32]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complex calculations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03973D96-E70A-4B45-08C7-921EC83A1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619652"/>
              </p:ext>
            </p:extLst>
          </p:nvPr>
        </p:nvGraphicFramePr>
        <p:xfrm>
          <a:off x="6772564" y="2555670"/>
          <a:ext cx="3203674" cy="6096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663050">
                  <a:extLst>
                    <a:ext uri="{9D8B030D-6E8A-4147-A177-3AD203B41FA5}">
                      <a16:colId xmlns:a16="http://schemas.microsoft.com/office/drawing/2014/main" val="1690418919"/>
                    </a:ext>
                  </a:extLst>
                </a:gridCol>
                <a:gridCol w="2540624">
                  <a:extLst>
                    <a:ext uri="{9D8B030D-6E8A-4147-A177-3AD203B41FA5}">
                      <a16:colId xmlns:a16="http://schemas.microsoft.com/office/drawing/2014/main" val="39317601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Name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Guided Self-Scheduling (GSS)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64577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Type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dynamic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075120597"/>
                  </a:ext>
                </a:extLst>
              </a:tr>
            </a:tbl>
          </a:graphicData>
        </a:graphic>
      </p:graphicFrame>
      <p:sp>
        <p:nvSpPr>
          <p:cNvPr id="13" name="Rechteck 12">
            <a:extLst>
              <a:ext uri="{FF2B5EF4-FFF2-40B4-BE49-F238E27FC236}">
                <a16:creationId xmlns:a16="http://schemas.microsoft.com/office/drawing/2014/main" id="{3651789D-6F27-B217-B85B-1F04201E9CD7}"/>
              </a:ext>
            </a:extLst>
          </p:cNvPr>
          <p:cNvSpPr/>
          <p:nvPr/>
        </p:nvSpPr>
        <p:spPr>
          <a:xfrm>
            <a:off x="6979296" y="4056478"/>
            <a:ext cx="4470581" cy="292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/bin/daphne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--scheduler GSS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myScript.daph</a:t>
            </a:r>
            <a:endParaRPr lang="en-US" sz="12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135386E9-E5FE-082D-08EF-D0DB06C1B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955" y="1239560"/>
            <a:ext cx="487419" cy="487419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E1A56DB3-AD33-C614-A309-4199352182CE}"/>
              </a:ext>
            </a:extLst>
          </p:cNvPr>
          <p:cNvSpPr/>
          <p:nvPr/>
        </p:nvSpPr>
        <p:spPr>
          <a:xfrm>
            <a:off x="9553492" y="365126"/>
            <a:ext cx="1928191" cy="636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830B731-03A2-2EC0-BA88-7E300371C032}"/>
              </a:ext>
            </a:extLst>
          </p:cNvPr>
          <p:cNvGrpSpPr/>
          <p:nvPr/>
        </p:nvGrpSpPr>
        <p:grpSpPr>
          <a:xfrm>
            <a:off x="10589555" y="444437"/>
            <a:ext cx="1103243" cy="426271"/>
            <a:chOff x="777240" y="2774129"/>
            <a:chExt cx="10760103" cy="167300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B8A6794C-9B6F-C343-B621-300601DECB5D}"/>
                </a:ext>
              </a:extLst>
            </p:cNvPr>
            <p:cNvSpPr/>
            <p:nvPr/>
          </p:nvSpPr>
          <p:spPr>
            <a:xfrm>
              <a:off x="4442803" y="2774129"/>
              <a:ext cx="3428967" cy="5710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C6707DF5-F848-2D8C-0E94-871C422B1685}"/>
                </a:ext>
              </a:extLst>
            </p:cNvPr>
            <p:cNvSpPr/>
            <p:nvPr/>
          </p:nvSpPr>
          <p:spPr>
            <a:xfrm>
              <a:off x="4442806" y="3876077"/>
              <a:ext cx="3428970" cy="5710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FB5D0A5-36FC-EEB6-2FD8-84B4FEAA5C41}"/>
                </a:ext>
              </a:extLst>
            </p:cNvPr>
            <p:cNvSpPr/>
            <p:nvPr/>
          </p:nvSpPr>
          <p:spPr>
            <a:xfrm>
              <a:off x="777240" y="3876077"/>
              <a:ext cx="3428970" cy="57105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13D84D91-D69B-F7C2-5DF0-B09C3716ED59}"/>
                </a:ext>
              </a:extLst>
            </p:cNvPr>
            <p:cNvCxnSpPr/>
            <p:nvPr/>
          </p:nvCxnSpPr>
          <p:spPr>
            <a:xfrm>
              <a:off x="2240280" y="3581400"/>
              <a:ext cx="748284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8C45CA94-F265-1153-83EC-E86E68BC0400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6157287" y="3345181"/>
              <a:ext cx="4" cy="53089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AE664FBF-25A5-0A30-8A3B-EB5A0DEC936B}"/>
                </a:ext>
              </a:extLst>
            </p:cNvPr>
            <p:cNvCxnSpPr/>
            <p:nvPr/>
          </p:nvCxnSpPr>
          <p:spPr>
            <a:xfrm>
              <a:off x="9723120" y="3581400"/>
              <a:ext cx="0" cy="4038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2C60D6F-200D-129E-A99F-D15348F04F15}"/>
                </a:ext>
              </a:extLst>
            </p:cNvPr>
            <p:cNvCxnSpPr/>
            <p:nvPr/>
          </p:nvCxnSpPr>
          <p:spPr>
            <a:xfrm>
              <a:off x="2232660" y="3581400"/>
              <a:ext cx="0" cy="4038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E1A3597-0307-3B33-609A-6DB45F9A2C58}"/>
                </a:ext>
              </a:extLst>
            </p:cNvPr>
            <p:cNvSpPr/>
            <p:nvPr/>
          </p:nvSpPr>
          <p:spPr>
            <a:xfrm>
              <a:off x="8108373" y="3876077"/>
              <a:ext cx="3428970" cy="571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39D48033-F77B-FD4A-B579-C75A647E36A6}"/>
              </a:ext>
            </a:extLst>
          </p:cNvPr>
          <p:cNvSpPr txBox="1">
            <a:spLocks/>
          </p:cNvSpPr>
          <p:nvPr/>
        </p:nvSpPr>
        <p:spPr>
          <a:xfrm>
            <a:off x="11676490" y="6348399"/>
            <a:ext cx="515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CB2985-60B4-4E7B-9AAE-306946339EE0}" type="slidenum">
              <a:rPr lang="de-AT" smtClean="0"/>
              <a:pPr/>
              <a:t>20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4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D984FD-FAA2-457B-E16E-770A35ADC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7FF2D75-6ED1-E4C5-96BD-7A15970F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4D1CED-CF39-BBF6-E529-4953EA75BA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77588" y="6356350"/>
            <a:ext cx="1014412" cy="365125"/>
          </a:xfrm>
        </p:spPr>
        <p:txBody>
          <a:bodyPr/>
          <a:lstStyle/>
          <a:p>
            <a:fld id="{74CB2985-60B4-4E7B-9AAE-306946339EE0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2641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7E3424B-D048-980B-ADB7-239E92E49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2938"/>
            <a:ext cx="5257800" cy="5522181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Holistic Extensibility</a:t>
            </a:r>
            <a:r>
              <a:rPr lang="en-US" sz="2400" b="1" dirty="0"/>
              <a:t> for Systems tailored to today’s IDA Pipelines</a:t>
            </a:r>
          </a:p>
          <a:p>
            <a:pPr lvl="1"/>
            <a:r>
              <a:rPr lang="en-US" sz="2000" dirty="0"/>
              <a:t>To address increasing specialization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Low barrier of entry</a:t>
            </a:r>
            <a:r>
              <a:rPr lang="en-US" sz="2000" dirty="0"/>
              <a:t> for adoption</a:t>
            </a:r>
            <a:br>
              <a:rPr lang="en-US" sz="2000" dirty="0"/>
            </a:br>
            <a:r>
              <a:rPr lang="en-US" sz="2000" dirty="0"/>
              <a:t>by researchers and users</a:t>
            </a:r>
          </a:p>
          <a:p>
            <a:r>
              <a:rPr lang="en-US" sz="2400" b="1" dirty="0"/>
              <a:t>Current Status</a:t>
            </a:r>
          </a:p>
          <a:p>
            <a:pPr lvl="1"/>
            <a:r>
              <a:rPr lang="en-US" sz="2000" dirty="0"/>
              <a:t>Running DAPHNE prototype</a:t>
            </a:r>
          </a:p>
          <a:p>
            <a:pPr lvl="1"/>
            <a:r>
              <a:rPr lang="en-US" sz="2000" dirty="0"/>
              <a:t>Ongoing work in various components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Extensibility features: WIP</a:t>
            </a:r>
          </a:p>
          <a:p>
            <a:r>
              <a:rPr lang="en-US" sz="2400" b="1" dirty="0"/>
              <a:t>Why should you care?</a:t>
            </a:r>
          </a:p>
          <a:p>
            <a:pPr lvl="1"/>
            <a:r>
              <a:rPr lang="en-US" sz="2000" dirty="0"/>
              <a:t>Simple integration of prototypes</a:t>
            </a:r>
            <a:br>
              <a:rPr lang="en-US" sz="2000" dirty="0"/>
            </a:br>
            <a:r>
              <a:rPr lang="en-US" sz="2000" dirty="0"/>
              <a:t>(e.g., for novel hardware)</a:t>
            </a:r>
          </a:p>
          <a:p>
            <a:pPr lvl="1"/>
            <a:r>
              <a:rPr lang="en-US" sz="2000" dirty="0"/>
              <a:t>Easy experimentation for researchers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</a:rPr>
              <a:t>Open for collaborations</a:t>
            </a:r>
          </a:p>
          <a:p>
            <a:pPr lvl="1"/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3A001F7-E562-F96D-1D3C-AF9399865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199"/>
            <a:ext cx="8771313" cy="69271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820915A-FEC6-F60A-9A01-C9B01775E5D7}"/>
              </a:ext>
            </a:extLst>
          </p:cNvPr>
          <p:cNvSpPr/>
          <p:nvPr/>
        </p:nvSpPr>
        <p:spPr>
          <a:xfrm>
            <a:off x="6240325" y="2111615"/>
            <a:ext cx="5593948" cy="8309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DAPHNE o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verall objective:</a:t>
            </a:r>
          </a:p>
          <a:p>
            <a:pPr algn="ctr"/>
            <a:r>
              <a:rPr lang="en-US" sz="2000" b="1" dirty="0"/>
              <a:t>Open and </a:t>
            </a:r>
            <a:r>
              <a:rPr lang="en-US" sz="2000" b="1" dirty="0">
                <a:solidFill>
                  <a:schemeClr val="accent1"/>
                </a:solidFill>
              </a:rPr>
              <a:t>extensible</a:t>
            </a:r>
            <a:r>
              <a:rPr lang="en-US" sz="2000" b="1" dirty="0"/>
              <a:t> system infrastructure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F569F9-ED75-67DA-0BD7-117BA6A96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230" y="5879048"/>
            <a:ext cx="639415" cy="42388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2F35897-C7FE-EEE2-3B4C-752492D94D8C}"/>
              </a:ext>
            </a:extLst>
          </p:cNvPr>
          <p:cNvSpPr txBox="1"/>
          <p:nvPr/>
        </p:nvSpPr>
        <p:spPr>
          <a:xfrm>
            <a:off x="6737631" y="1318939"/>
            <a:ext cx="4599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DM + ML + HPC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6FDAE21-D693-4840-C3DF-4AB3D22F5F79}"/>
              </a:ext>
            </a:extLst>
          </p:cNvPr>
          <p:cNvSpPr txBox="1"/>
          <p:nvPr/>
        </p:nvSpPr>
        <p:spPr>
          <a:xfrm>
            <a:off x="6720800" y="1041728"/>
            <a:ext cx="463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Integrated Data Analysis (IDA) Pipelines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65119BA-3526-E067-C8BC-A588950484F7}"/>
              </a:ext>
            </a:extLst>
          </p:cNvPr>
          <p:cNvSpPr txBox="1"/>
          <p:nvPr/>
        </p:nvSpPr>
        <p:spPr>
          <a:xfrm>
            <a:off x="8169355" y="4821772"/>
            <a:ext cx="38090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Open source (</a:t>
            </a:r>
            <a:r>
              <a:rPr lang="en-US" sz="1600" b="1" dirty="0">
                <a:solidFill>
                  <a:schemeClr val="accent2"/>
                </a:solidFill>
              </a:rPr>
              <a:t>Apache v2</a:t>
            </a:r>
            <a:r>
              <a:rPr lang="en-US" sz="1600" b="1" dirty="0"/>
              <a:t> license)</a:t>
            </a:r>
          </a:p>
          <a:p>
            <a:r>
              <a:rPr lang="en-US" sz="1600" dirty="0">
                <a:hlinkClick r:id="rId3"/>
              </a:rPr>
              <a:t>https://github.com/daphne-eu/daphne</a:t>
            </a:r>
            <a:r>
              <a:rPr lang="en-US" sz="1600" dirty="0"/>
              <a:t> </a:t>
            </a:r>
            <a:endParaRPr lang="en-US" sz="1600" b="1" dirty="0"/>
          </a:p>
          <a:p>
            <a:r>
              <a:rPr lang="en-US" sz="1600" dirty="0">
                <a:solidFill>
                  <a:schemeClr val="accent2"/>
                </a:solidFill>
              </a:rPr>
              <a:t>v0.2 released on July 31, 2023</a:t>
            </a:r>
          </a:p>
          <a:p>
            <a:endParaRPr lang="en-US" sz="1600" b="1" dirty="0"/>
          </a:p>
          <a:p>
            <a:r>
              <a:rPr lang="en-US" sz="1600" b="1" dirty="0"/>
              <a:t>Towards inclusive</a:t>
            </a:r>
            <a:br>
              <a:rPr lang="en-US" sz="1600" b="1" dirty="0"/>
            </a:br>
            <a:r>
              <a:rPr lang="en-US" sz="1600" b="1" dirty="0"/>
              <a:t>developer community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067DD87-504F-6DCB-541F-D727EF8E8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25" y="4821772"/>
            <a:ext cx="1891473" cy="1670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D6C61C99-C93B-D11D-A3BC-A11D1D09F5CC}"/>
              </a:ext>
            </a:extLst>
          </p:cNvPr>
          <p:cNvSpPr txBox="1">
            <a:spLocks/>
          </p:cNvSpPr>
          <p:nvPr/>
        </p:nvSpPr>
        <p:spPr>
          <a:xfrm>
            <a:off x="11676490" y="6348399"/>
            <a:ext cx="515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CB2985-60B4-4E7B-9AAE-306946339EE0}" type="slidenum">
              <a:rPr lang="de-AT" smtClean="0"/>
              <a:pPr/>
              <a:t>22</a:t>
            </a:fld>
            <a:endParaRPr lang="de-AT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A44071C4-8955-E82A-8230-26CF7820A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8305" y="3843575"/>
            <a:ext cx="497709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0CE4FF88-CF8B-CFDB-D02B-12BCF970D93B}"/>
              </a:ext>
            </a:extLst>
          </p:cNvPr>
          <p:cNvSpPr txBox="1"/>
          <p:nvPr/>
        </p:nvSpPr>
        <p:spPr>
          <a:xfrm>
            <a:off x="7670528" y="3807183"/>
            <a:ext cx="3527591" cy="692497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r"/>
            <a:r>
              <a:rPr lang="en-US" sz="1300" dirty="0"/>
              <a:t>[Patrick </a:t>
            </a:r>
            <a:r>
              <a:rPr lang="en-US" sz="1300" dirty="0" err="1"/>
              <a:t>Damme</a:t>
            </a:r>
            <a:r>
              <a:rPr lang="en-US" sz="1300" dirty="0"/>
              <a:t> et al.: </a:t>
            </a:r>
            <a:r>
              <a:rPr lang="en-US" sz="1300" b="1" dirty="0">
                <a:solidFill>
                  <a:schemeClr val="accent2"/>
                </a:solidFill>
              </a:rPr>
              <a:t>DAPHNE:</a:t>
            </a:r>
            <a:r>
              <a:rPr lang="en-US" sz="1300" dirty="0"/>
              <a:t> An Open </a:t>
            </a:r>
            <a:br>
              <a:rPr lang="en-US" sz="1300" dirty="0"/>
            </a:br>
            <a:r>
              <a:rPr lang="en-US" sz="1300" dirty="0"/>
              <a:t>and Extensible System Infrastructure for Integrated Data Analysis Pipelines, </a:t>
            </a:r>
            <a:r>
              <a:rPr lang="en-US" sz="1300" b="1" dirty="0"/>
              <a:t>CIDR 2022</a:t>
            </a:r>
            <a:r>
              <a:rPr lang="en-US" sz="13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3868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1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AB8E-03FE-497A-8EA6-292810A4F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95246"/>
            <a:ext cx="12192000" cy="1321779"/>
          </a:xfrm>
        </p:spPr>
        <p:txBody>
          <a:bodyPr>
            <a:normAutofit/>
          </a:bodyPr>
          <a:lstStyle/>
          <a:p>
            <a:r>
              <a:rPr lang="en-US" dirty="0"/>
              <a:t>Feel free to get in touch:</a:t>
            </a:r>
            <a:br>
              <a:rPr lang="en-US" dirty="0"/>
            </a:br>
            <a:r>
              <a:rPr lang="en-US" b="1" dirty="0"/>
              <a:t>patrick.damme@tu-berlin.de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638C270D-5E64-4142-A91E-022611B20E37}"/>
              </a:ext>
            </a:extLst>
          </p:cNvPr>
          <p:cNvSpPr txBox="1">
            <a:spLocks/>
          </p:cNvSpPr>
          <p:nvPr/>
        </p:nvSpPr>
        <p:spPr>
          <a:xfrm>
            <a:off x="2486025" y="782380"/>
            <a:ext cx="10058400" cy="1067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AT" sz="3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B2B6D71-D5E2-3C8E-385B-839CBDA59F8D}"/>
              </a:ext>
            </a:extLst>
          </p:cNvPr>
          <p:cNvSpPr txBox="1"/>
          <p:nvPr/>
        </p:nvSpPr>
        <p:spPr>
          <a:xfrm>
            <a:off x="2585257" y="3541059"/>
            <a:ext cx="26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3"/>
              </a:rPr>
              <a:t>https://daphne-eu.eu/</a:t>
            </a:r>
            <a:endParaRPr lang="en-US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0D7A083-9510-76E1-2F1D-7BEFEC1026C6}"/>
              </a:ext>
            </a:extLst>
          </p:cNvPr>
          <p:cNvSpPr txBox="1"/>
          <p:nvPr/>
        </p:nvSpPr>
        <p:spPr>
          <a:xfrm>
            <a:off x="2585257" y="4403239"/>
            <a:ext cx="365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4"/>
              </a:rPr>
              <a:t>https://twitter.com/daphne_eu</a:t>
            </a:r>
            <a:endParaRPr lang="en-US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684E8FA-ED03-5CEE-A07B-92AC14AC1FFF}"/>
              </a:ext>
            </a:extLst>
          </p:cNvPr>
          <p:cNvSpPr txBox="1"/>
          <p:nvPr/>
        </p:nvSpPr>
        <p:spPr>
          <a:xfrm>
            <a:off x="2585257" y="4834330"/>
            <a:ext cx="6873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5"/>
              </a:rPr>
              <a:t>https://www.linkedin.com/in/daphne-eu-project-695735230/</a:t>
            </a:r>
            <a:endParaRPr lang="en-US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F5A44E-0237-8692-E2B5-06BB80911263}"/>
              </a:ext>
            </a:extLst>
          </p:cNvPr>
          <p:cNvSpPr txBox="1"/>
          <p:nvPr/>
        </p:nvSpPr>
        <p:spPr>
          <a:xfrm>
            <a:off x="2585257" y="3972149"/>
            <a:ext cx="357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6"/>
              </a:rPr>
              <a:t>https://github.com/daphne-eu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6026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Data Analysis (IDA) Pipelines</a:t>
            </a:r>
          </a:p>
        </p:txBody>
      </p:sp>
      <p:sp>
        <p:nvSpPr>
          <p:cNvPr id="9" name="Can 8"/>
          <p:cNvSpPr/>
          <p:nvPr/>
        </p:nvSpPr>
        <p:spPr>
          <a:xfrm>
            <a:off x="1982255" y="5228749"/>
            <a:ext cx="713432" cy="69224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90864" y="3658081"/>
            <a:ext cx="1496217" cy="808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/>
              <a:t>Small-Scale Simulation </a:t>
            </a:r>
            <a:r>
              <a:rPr lang="en-US" sz="1600" dirty="0"/>
              <a:t>w/ diff. </a:t>
            </a:r>
            <a:r>
              <a:rPr lang="en-US" sz="1600" dirty="0" err="1"/>
              <a:t>params</a:t>
            </a:r>
            <a:endParaRPr lang="en-US" sz="1600" dirty="0"/>
          </a:p>
        </p:txBody>
      </p:sp>
      <p:cxnSp>
        <p:nvCxnSpPr>
          <p:cNvPr id="11" name="Straight Arrow Connector 10"/>
          <p:cNvCxnSpPr>
            <a:stCxn id="10" idx="2"/>
            <a:endCxn id="9" idx="1"/>
          </p:cNvCxnSpPr>
          <p:nvPr/>
        </p:nvCxnSpPr>
        <p:spPr>
          <a:xfrm flipH="1">
            <a:off x="2338971" y="4466166"/>
            <a:ext cx="2" cy="76258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n 12"/>
          <p:cNvSpPr/>
          <p:nvPr/>
        </p:nvSpPr>
        <p:spPr>
          <a:xfrm>
            <a:off x="3744953" y="5201458"/>
            <a:ext cx="745895" cy="74682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D’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69793" y="3656600"/>
            <a:ext cx="1496217" cy="808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err="1"/>
              <a:t>Featurization</a:t>
            </a:r>
            <a:r>
              <a:rPr lang="en-US" sz="1600" b="1" dirty="0"/>
              <a:t> and Random Reshuffling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5120753" y="3651949"/>
            <a:ext cx="1236543" cy="808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/>
              <a:t>ML Model Training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6578072" y="3922172"/>
            <a:ext cx="368514" cy="2676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175633" y="3651949"/>
            <a:ext cx="1496217" cy="808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/>
              <a:t>ML-assisted </a:t>
            </a:r>
            <a:br>
              <a:rPr lang="en-US" sz="1600" b="1" dirty="0"/>
            </a:br>
            <a:r>
              <a:rPr lang="en-US" sz="1600" b="1" dirty="0"/>
              <a:t>Full-Scale Simulation</a:t>
            </a:r>
            <a:endParaRPr lang="en-US" sz="1600" dirty="0"/>
          </a:p>
        </p:txBody>
      </p:sp>
      <p:sp>
        <p:nvSpPr>
          <p:cNvPr id="18" name="Can 17"/>
          <p:cNvSpPr/>
          <p:nvPr/>
        </p:nvSpPr>
        <p:spPr>
          <a:xfrm>
            <a:off x="8187412" y="4963622"/>
            <a:ext cx="1293029" cy="122249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D’’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954561" y="3651949"/>
            <a:ext cx="1496217" cy="808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/>
              <a:t>Data-Analysis Pipeline</a:t>
            </a:r>
            <a:endParaRPr lang="en-US" sz="1600" dirty="0"/>
          </a:p>
        </p:txBody>
      </p:sp>
      <p:cxnSp>
        <p:nvCxnSpPr>
          <p:cNvPr id="22" name="Straight Arrow Connector 21"/>
          <p:cNvCxnSpPr>
            <a:stCxn id="14" idx="2"/>
            <a:endCxn id="13" idx="1"/>
          </p:cNvCxnSpPr>
          <p:nvPr/>
        </p:nvCxnSpPr>
        <p:spPr>
          <a:xfrm flipH="1">
            <a:off x="4117901" y="4464686"/>
            <a:ext cx="1" cy="73677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0276201" y="4985237"/>
            <a:ext cx="174577" cy="1265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/>
          <p:cNvCxnSpPr>
            <a:stCxn id="10" idx="3"/>
            <a:endCxn id="14" idx="1"/>
          </p:cNvCxnSpPr>
          <p:nvPr/>
        </p:nvCxnSpPr>
        <p:spPr>
          <a:xfrm flipV="1">
            <a:off x="3087081" y="4060643"/>
            <a:ext cx="282712" cy="1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3"/>
            <a:endCxn id="15" idx="1"/>
          </p:cNvCxnSpPr>
          <p:nvPr/>
        </p:nvCxnSpPr>
        <p:spPr>
          <a:xfrm flipV="1">
            <a:off x="4866010" y="4055992"/>
            <a:ext cx="254743" cy="46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3"/>
            <a:endCxn id="16" idx="1"/>
          </p:cNvCxnSpPr>
          <p:nvPr/>
        </p:nvCxnSpPr>
        <p:spPr>
          <a:xfrm>
            <a:off x="6357296" y="4055992"/>
            <a:ext cx="2207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3"/>
            <a:endCxn id="17" idx="1"/>
          </p:cNvCxnSpPr>
          <p:nvPr/>
        </p:nvCxnSpPr>
        <p:spPr>
          <a:xfrm>
            <a:off x="6946586" y="4055992"/>
            <a:ext cx="22904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3"/>
            <a:endCxn id="21" idx="1"/>
          </p:cNvCxnSpPr>
          <p:nvPr/>
        </p:nvCxnSpPr>
        <p:spPr>
          <a:xfrm>
            <a:off x="8671850" y="4055992"/>
            <a:ext cx="2827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1"/>
          </p:cNvCxnSpPr>
          <p:nvPr/>
        </p:nvCxnSpPr>
        <p:spPr>
          <a:xfrm flipV="1">
            <a:off x="2338971" y="4460034"/>
            <a:ext cx="1405982" cy="76871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1"/>
          </p:cNvCxnSpPr>
          <p:nvPr/>
        </p:nvCxnSpPr>
        <p:spPr>
          <a:xfrm flipV="1">
            <a:off x="4117901" y="4460034"/>
            <a:ext cx="1265124" cy="74142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" idx="2"/>
            <a:endCxn id="18" idx="1"/>
          </p:cNvCxnSpPr>
          <p:nvPr/>
        </p:nvCxnSpPr>
        <p:spPr>
          <a:xfrm>
            <a:off x="7923742" y="4460034"/>
            <a:ext cx="910185" cy="50358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8" idx="1"/>
            <a:endCxn id="21" idx="2"/>
          </p:cNvCxnSpPr>
          <p:nvPr/>
        </p:nvCxnSpPr>
        <p:spPr>
          <a:xfrm flipV="1">
            <a:off x="8833927" y="4460034"/>
            <a:ext cx="868743" cy="50358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1" idx="2"/>
            <a:endCxn id="23" idx="0"/>
          </p:cNvCxnSpPr>
          <p:nvPr/>
        </p:nvCxnSpPr>
        <p:spPr>
          <a:xfrm>
            <a:off x="9702670" y="4460034"/>
            <a:ext cx="660820" cy="52520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7522333-A622-4EA4-98E1-E801C5696052}"/>
              </a:ext>
            </a:extLst>
          </p:cNvPr>
          <p:cNvSpPr txBox="1"/>
          <p:nvPr/>
        </p:nvSpPr>
        <p:spPr>
          <a:xfrm>
            <a:off x="2109340" y="2136968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Management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6179E5-3762-4476-9462-62F0ADC7537C}"/>
              </a:ext>
            </a:extLst>
          </p:cNvPr>
          <p:cNvSpPr txBox="1"/>
          <p:nvPr/>
        </p:nvSpPr>
        <p:spPr>
          <a:xfrm>
            <a:off x="4965357" y="213696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ECD809E-276E-4CBC-9E16-65B5CA336020}"/>
              </a:ext>
            </a:extLst>
          </p:cNvPr>
          <p:cNvSpPr txBox="1"/>
          <p:nvPr/>
        </p:nvSpPr>
        <p:spPr>
          <a:xfrm>
            <a:off x="7709203" y="213131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High-Perf. Computing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523476A-7534-4388-976A-6856C26B92BE}"/>
              </a:ext>
            </a:extLst>
          </p:cNvPr>
          <p:cNvSpPr txBox="1"/>
          <p:nvPr/>
        </p:nvSpPr>
        <p:spPr>
          <a:xfrm>
            <a:off x="2541725" y="1254572"/>
            <a:ext cx="1261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DM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DB40E35-B465-479F-93A3-E3B23CD643D9}"/>
              </a:ext>
            </a:extLst>
          </p:cNvPr>
          <p:cNvSpPr txBox="1"/>
          <p:nvPr/>
        </p:nvSpPr>
        <p:spPr>
          <a:xfrm>
            <a:off x="5419372" y="1254572"/>
            <a:ext cx="11272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ML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80F5836-B92F-469E-B921-3F47AD99677C}"/>
              </a:ext>
            </a:extLst>
          </p:cNvPr>
          <p:cNvSpPr txBox="1"/>
          <p:nvPr/>
        </p:nvSpPr>
        <p:spPr>
          <a:xfrm>
            <a:off x="8162368" y="1254572"/>
            <a:ext cx="14879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HPC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674D802-BC97-417F-BCE1-3C295CB6E714}"/>
              </a:ext>
            </a:extLst>
          </p:cNvPr>
          <p:cNvSpPr txBox="1"/>
          <p:nvPr/>
        </p:nvSpPr>
        <p:spPr>
          <a:xfrm>
            <a:off x="4349239" y="1473663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/>
              <a:t>+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E6E01F8-AC50-4D3A-927F-F5146649583E}"/>
              </a:ext>
            </a:extLst>
          </p:cNvPr>
          <p:cNvSpPr txBox="1"/>
          <p:nvPr/>
        </p:nvSpPr>
        <p:spPr>
          <a:xfrm>
            <a:off x="7092234" y="1473663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/>
              <a:t>+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7426695-0AC8-40D6-8F37-5C55102C1DE4}"/>
              </a:ext>
            </a:extLst>
          </p:cNvPr>
          <p:cNvSpPr txBox="1"/>
          <p:nvPr/>
        </p:nvSpPr>
        <p:spPr>
          <a:xfrm>
            <a:off x="8592133" y="3192726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Query processing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49C3357-BD2B-43F3-930F-CEC82AB54A22}"/>
              </a:ext>
            </a:extLst>
          </p:cNvPr>
          <p:cNvSpPr txBox="1"/>
          <p:nvPr/>
        </p:nvSpPr>
        <p:spPr>
          <a:xfrm>
            <a:off x="3796607" y="2973239"/>
            <a:ext cx="2337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Data preprocessing</a:t>
            </a:r>
            <a:br>
              <a:rPr lang="en-US" sz="1800" b="1" dirty="0"/>
            </a:br>
            <a:r>
              <a:rPr lang="en-US" sz="1800" b="1" dirty="0"/>
              <a:t>and cleaning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7396B83-9AA6-48D7-B3F4-7608CDD33394}"/>
              </a:ext>
            </a:extLst>
          </p:cNvPr>
          <p:cNvSpPr txBox="1"/>
          <p:nvPr/>
        </p:nvSpPr>
        <p:spPr>
          <a:xfrm>
            <a:off x="1163008" y="2945511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HPC, custom codes,</a:t>
            </a:r>
            <a:br>
              <a:rPr lang="en-US" sz="1800" b="1" dirty="0"/>
            </a:br>
            <a:r>
              <a:rPr lang="en-US" sz="1800" b="1" dirty="0"/>
              <a:t>and simulations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6A4048C8-7AFA-41C2-A6E8-0A005390EECB}"/>
              </a:ext>
            </a:extLst>
          </p:cNvPr>
          <p:cNvSpPr txBox="1"/>
          <p:nvPr/>
        </p:nvSpPr>
        <p:spPr>
          <a:xfrm>
            <a:off x="5634953" y="4675941"/>
            <a:ext cx="2225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ML model training</a:t>
            </a:r>
            <a:br>
              <a:rPr lang="en-US" sz="1800" b="1" dirty="0"/>
            </a:br>
            <a:r>
              <a:rPr lang="en-US" sz="1800" b="1" dirty="0"/>
              <a:t>and scoring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3F6D2986-F64A-4704-B3A2-EA51FEAA254F}"/>
              </a:ext>
            </a:extLst>
          </p:cNvPr>
          <p:cNvSpPr txBox="1"/>
          <p:nvPr/>
        </p:nvSpPr>
        <p:spPr>
          <a:xfrm>
            <a:off x="2109340" y="6050505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Open data formats</a:t>
            </a:r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8E07AFCE-38FF-DCAC-57B0-2EAB1BF2D897}"/>
              </a:ext>
            </a:extLst>
          </p:cNvPr>
          <p:cNvSpPr txBox="1">
            <a:spLocks/>
          </p:cNvSpPr>
          <p:nvPr/>
        </p:nvSpPr>
        <p:spPr>
          <a:xfrm>
            <a:off x="11843468" y="6356350"/>
            <a:ext cx="348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CB2985-60B4-4E7B-9AAE-306946339EE0}" type="slidenum">
              <a:rPr lang="de-AT" smtClean="0"/>
              <a:pPr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7530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3" grpId="0" animBg="1"/>
      <p:bldP spid="2" grpId="0"/>
      <p:bldP spid="42" grpId="0"/>
      <p:bldP spid="43" grpId="0"/>
      <p:bldP spid="44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2988"/>
            <a:ext cx="10515600" cy="5585012"/>
          </a:xfrm>
        </p:spPr>
        <p:txBody>
          <a:bodyPr>
            <a:normAutofit/>
          </a:bodyPr>
          <a:lstStyle/>
          <a:p>
            <a:r>
              <a:rPr lang="en-US" sz="2400" b="1" dirty="0"/>
              <a:t>Deployment Challenges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Hardware Challenges</a:t>
            </a:r>
          </a:p>
          <a:p>
            <a:pPr lvl="1"/>
            <a:r>
              <a:rPr lang="en-US" sz="2000" dirty="0"/>
              <a:t>DM+ML+HPC share compilation</a:t>
            </a:r>
            <a:br>
              <a:rPr lang="en-US" sz="2000" dirty="0"/>
            </a:br>
            <a:r>
              <a:rPr lang="en-US" sz="2000" dirty="0"/>
              <a:t>and runtime techniques / </a:t>
            </a:r>
            <a:br>
              <a:rPr lang="en-US" sz="2000" dirty="0"/>
            </a:br>
            <a:r>
              <a:rPr lang="en-US" sz="2000" dirty="0"/>
              <a:t>converging cluster hardware</a:t>
            </a:r>
          </a:p>
          <a:p>
            <a:pPr lvl="1"/>
            <a:r>
              <a:rPr lang="en-US" sz="2000" b="1" dirty="0">
                <a:solidFill>
                  <a:schemeClr val="accent2"/>
                </a:solidFill>
              </a:rPr>
              <a:t>End of Dennard scaling</a:t>
            </a:r>
            <a:endParaRPr lang="en-US" sz="2000" dirty="0">
              <a:solidFill>
                <a:schemeClr val="accent2"/>
              </a:solidFill>
            </a:endParaRPr>
          </a:p>
          <a:p>
            <a:pPr lvl="1"/>
            <a:r>
              <a:rPr lang="en-US" sz="2000" b="1" dirty="0">
                <a:solidFill>
                  <a:schemeClr val="accent2"/>
                </a:solidFill>
              </a:rPr>
              <a:t>End of Moore’s law</a:t>
            </a:r>
          </a:p>
          <a:p>
            <a:pPr lvl="1"/>
            <a:r>
              <a:rPr lang="en-US" sz="2000" b="1" dirty="0">
                <a:solidFill>
                  <a:schemeClr val="accent2"/>
                </a:solidFill>
              </a:rPr>
              <a:t>Amdahl’s law</a:t>
            </a:r>
            <a:endParaRPr lang="en-US" sz="2000" dirty="0">
              <a:solidFill>
                <a:schemeClr val="accent2"/>
              </a:solidFill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5614932" y="3696847"/>
            <a:ext cx="2290698" cy="2778291"/>
            <a:chOff x="5468287" y="3696847"/>
            <a:chExt cx="2290698" cy="2778291"/>
          </a:xfrm>
        </p:grpSpPr>
        <p:sp>
          <p:nvSpPr>
            <p:cNvPr id="5" name="Rectangle 4"/>
            <p:cNvSpPr/>
            <p:nvPr/>
          </p:nvSpPr>
          <p:spPr>
            <a:xfrm>
              <a:off x="5660055" y="3696847"/>
              <a:ext cx="18149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  <a:cs typeface="Calibri" panose="020F0502020204030204" pitchFamily="34" charset="0"/>
                </a:rPr>
                <a:t>#1 Data </a:t>
              </a:r>
              <a:br>
                <a:rPr lang="en-US" sz="1600" b="1" dirty="0">
                  <a:latin typeface="+mj-lt"/>
                  <a:cs typeface="Calibri" panose="020F0502020204030204" pitchFamily="34" charset="0"/>
                </a:rPr>
              </a:br>
              <a:r>
                <a:rPr lang="en-US" sz="1600" b="1" dirty="0">
                  <a:latin typeface="+mj-lt"/>
                  <a:cs typeface="Calibri" panose="020F0502020204030204" pitchFamily="34" charset="0"/>
                </a:rPr>
                <a:t>Representations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68287" y="5890363"/>
              <a:ext cx="2198451" cy="5847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889FB"/>
                  </a:solidFill>
                  <a:latin typeface="+mj-lt"/>
                  <a:cs typeface="Calibri" panose="020F0502020204030204" pitchFamily="34" charset="0"/>
                </a:rPr>
                <a:t>Sparsity Exploitation</a:t>
              </a:r>
              <a:r>
                <a:rPr lang="en-US" sz="1600" dirty="0">
                  <a:latin typeface="+mj-lt"/>
                  <a:cs typeface="Calibri" panose="020F0502020204030204" pitchFamily="34" charset="0"/>
                </a:rPr>
                <a:t> from Algorithms to HW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0B4DCB-D90E-4ACA-AE9A-9750B8162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5" t="9698" r="6904" b="11693"/>
            <a:stretch/>
          </p:blipFill>
          <p:spPr>
            <a:xfrm>
              <a:off x="6184360" y="4737868"/>
              <a:ext cx="813223" cy="753568"/>
            </a:xfrm>
            <a:prstGeom prst="rect">
              <a:avLst/>
            </a:prstGeom>
          </p:spPr>
        </p:pic>
        <p:grpSp>
          <p:nvGrpSpPr>
            <p:cNvPr id="8" name="Group 7"/>
            <p:cNvGrpSpPr>
              <a:grpSpLocks noChangeAspect="1"/>
            </p:cNvGrpSpPr>
            <p:nvPr/>
          </p:nvGrpSpPr>
          <p:grpSpPr>
            <a:xfrm>
              <a:off x="5561034" y="4498848"/>
              <a:ext cx="496527" cy="480535"/>
              <a:chOff x="6358929" y="3848272"/>
              <a:chExt cx="2418304" cy="2340419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6857057" y="3848272"/>
                <a:ext cx="1920176" cy="1860868"/>
                <a:chOff x="5257697" y="1796729"/>
                <a:chExt cx="1920176" cy="1860868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5266067" y="2960861"/>
                  <a:ext cx="1911806" cy="696736"/>
                  <a:chOff x="5266067" y="2167044"/>
                  <a:chExt cx="1911806" cy="696736"/>
                </a:xfrm>
              </p:grpSpPr>
              <p:sp>
                <p:nvSpPr>
                  <p:cNvPr id="50" name="Cube 49"/>
                  <p:cNvSpPr/>
                  <p:nvPr/>
                </p:nvSpPr>
                <p:spPr>
                  <a:xfrm>
                    <a:off x="5266067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Cube 50"/>
                  <p:cNvSpPr/>
                  <p:nvPr/>
                </p:nvSpPr>
                <p:spPr>
                  <a:xfrm>
                    <a:off x="5870643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Cube 51"/>
                  <p:cNvSpPr/>
                  <p:nvPr/>
                </p:nvSpPr>
                <p:spPr>
                  <a:xfrm>
                    <a:off x="6475219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5257697" y="2379734"/>
                  <a:ext cx="1911806" cy="696736"/>
                  <a:chOff x="5266067" y="2167044"/>
                  <a:chExt cx="1911806" cy="696736"/>
                </a:xfrm>
              </p:grpSpPr>
              <p:sp>
                <p:nvSpPr>
                  <p:cNvPr id="47" name="Cube 46"/>
                  <p:cNvSpPr/>
                  <p:nvPr/>
                </p:nvSpPr>
                <p:spPr>
                  <a:xfrm>
                    <a:off x="5266067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Cube 47"/>
                  <p:cNvSpPr/>
                  <p:nvPr/>
                </p:nvSpPr>
                <p:spPr>
                  <a:xfrm>
                    <a:off x="5870643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Cube 48"/>
                  <p:cNvSpPr/>
                  <p:nvPr/>
                </p:nvSpPr>
                <p:spPr>
                  <a:xfrm>
                    <a:off x="6475219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5258424" y="1796729"/>
                  <a:ext cx="1911806" cy="696736"/>
                  <a:chOff x="5266067" y="2167044"/>
                  <a:chExt cx="1911806" cy="696736"/>
                </a:xfrm>
              </p:grpSpPr>
              <p:sp>
                <p:nvSpPr>
                  <p:cNvPr id="44" name="Cube 43"/>
                  <p:cNvSpPr/>
                  <p:nvPr/>
                </p:nvSpPr>
                <p:spPr>
                  <a:xfrm>
                    <a:off x="5266067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" name="Cube 44"/>
                  <p:cNvSpPr/>
                  <p:nvPr/>
                </p:nvSpPr>
                <p:spPr>
                  <a:xfrm>
                    <a:off x="5870643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Cube 45"/>
                  <p:cNvSpPr/>
                  <p:nvPr/>
                </p:nvSpPr>
                <p:spPr>
                  <a:xfrm>
                    <a:off x="6475219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grpSp>
            <p:nvGrpSpPr>
              <p:cNvPr id="15" name="Group 14"/>
              <p:cNvGrpSpPr/>
              <p:nvPr/>
            </p:nvGrpSpPr>
            <p:grpSpPr>
              <a:xfrm>
                <a:off x="6607993" y="4081970"/>
                <a:ext cx="1920176" cy="1860868"/>
                <a:chOff x="5257697" y="1796729"/>
                <a:chExt cx="1920176" cy="1860868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5266067" y="2960861"/>
                  <a:ext cx="1911806" cy="696736"/>
                  <a:chOff x="5266067" y="2167044"/>
                  <a:chExt cx="1911806" cy="696736"/>
                </a:xfrm>
              </p:grpSpPr>
              <p:sp>
                <p:nvSpPr>
                  <p:cNvPr id="38" name="Cube 37"/>
                  <p:cNvSpPr/>
                  <p:nvPr/>
                </p:nvSpPr>
                <p:spPr>
                  <a:xfrm>
                    <a:off x="5266067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Cube 38"/>
                  <p:cNvSpPr/>
                  <p:nvPr/>
                </p:nvSpPr>
                <p:spPr>
                  <a:xfrm>
                    <a:off x="5870643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" name="Cube 39"/>
                  <p:cNvSpPr/>
                  <p:nvPr/>
                </p:nvSpPr>
                <p:spPr>
                  <a:xfrm>
                    <a:off x="6475219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>
                  <a:off x="5257697" y="2379734"/>
                  <a:ext cx="1911806" cy="696736"/>
                  <a:chOff x="5266067" y="2167044"/>
                  <a:chExt cx="1911806" cy="696736"/>
                </a:xfrm>
              </p:grpSpPr>
              <p:sp>
                <p:nvSpPr>
                  <p:cNvPr id="35" name="Cube 34"/>
                  <p:cNvSpPr/>
                  <p:nvPr/>
                </p:nvSpPr>
                <p:spPr>
                  <a:xfrm>
                    <a:off x="5266067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" name="Cube 35"/>
                  <p:cNvSpPr/>
                  <p:nvPr/>
                </p:nvSpPr>
                <p:spPr>
                  <a:xfrm>
                    <a:off x="5870643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" name="Cube 36"/>
                  <p:cNvSpPr/>
                  <p:nvPr/>
                </p:nvSpPr>
                <p:spPr>
                  <a:xfrm>
                    <a:off x="6475219" y="2167044"/>
                    <a:ext cx="702654" cy="696736"/>
                  </a:xfrm>
                  <a:prstGeom prst="cube">
                    <a:avLst/>
                  </a:prstGeom>
                  <a:solidFill>
                    <a:srgbClr val="7889FB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1" name="Group 30"/>
                <p:cNvGrpSpPr/>
                <p:nvPr/>
              </p:nvGrpSpPr>
              <p:grpSpPr>
                <a:xfrm>
                  <a:off x="5258424" y="1796729"/>
                  <a:ext cx="1911806" cy="696736"/>
                  <a:chOff x="5266067" y="2167044"/>
                  <a:chExt cx="1911806" cy="696736"/>
                </a:xfrm>
              </p:grpSpPr>
              <p:sp>
                <p:nvSpPr>
                  <p:cNvPr id="32" name="Cube 31"/>
                  <p:cNvSpPr/>
                  <p:nvPr/>
                </p:nvSpPr>
                <p:spPr>
                  <a:xfrm>
                    <a:off x="5266067" y="2167044"/>
                    <a:ext cx="702654" cy="696736"/>
                  </a:xfrm>
                  <a:prstGeom prst="cub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Cube 32"/>
                  <p:cNvSpPr/>
                  <p:nvPr/>
                </p:nvSpPr>
                <p:spPr>
                  <a:xfrm>
                    <a:off x="5870643" y="2167044"/>
                    <a:ext cx="702654" cy="696736"/>
                  </a:xfrm>
                  <a:prstGeom prst="cube">
                    <a:avLst/>
                  </a:prstGeom>
                  <a:solidFill>
                    <a:srgbClr val="7889FB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Cube 33"/>
                  <p:cNvSpPr/>
                  <p:nvPr/>
                </p:nvSpPr>
                <p:spPr>
                  <a:xfrm>
                    <a:off x="6475219" y="2167044"/>
                    <a:ext cx="702654" cy="696736"/>
                  </a:xfrm>
                  <a:prstGeom prst="cube">
                    <a:avLst/>
                  </a:prstGeom>
                  <a:solidFill>
                    <a:srgbClr val="7889FB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grpSp>
            <p:nvGrpSpPr>
              <p:cNvPr id="16" name="Group 15"/>
              <p:cNvGrpSpPr/>
              <p:nvPr/>
            </p:nvGrpSpPr>
            <p:grpSpPr>
              <a:xfrm>
                <a:off x="6358929" y="4327823"/>
                <a:ext cx="1920176" cy="1860868"/>
                <a:chOff x="5257697" y="1796729"/>
                <a:chExt cx="1920176" cy="1860868"/>
              </a:xfrm>
              <a:solidFill>
                <a:schemeClr val="accent1"/>
              </a:solidFill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5266067" y="2960861"/>
                  <a:ext cx="1911806" cy="696736"/>
                  <a:chOff x="5266067" y="2167044"/>
                  <a:chExt cx="1911806" cy="696736"/>
                </a:xfrm>
                <a:grpFill/>
              </p:grpSpPr>
              <p:sp>
                <p:nvSpPr>
                  <p:cNvPr id="26" name="Cube 25"/>
                  <p:cNvSpPr/>
                  <p:nvPr/>
                </p:nvSpPr>
                <p:spPr>
                  <a:xfrm>
                    <a:off x="5266067" y="2167044"/>
                    <a:ext cx="702654" cy="696736"/>
                  </a:xfrm>
                  <a:prstGeom prst="cub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" name="Cube 26"/>
                  <p:cNvSpPr/>
                  <p:nvPr/>
                </p:nvSpPr>
                <p:spPr>
                  <a:xfrm>
                    <a:off x="5870643" y="2167044"/>
                    <a:ext cx="702654" cy="696736"/>
                  </a:xfrm>
                  <a:prstGeom prst="cub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" name="Cube 27"/>
                  <p:cNvSpPr/>
                  <p:nvPr/>
                </p:nvSpPr>
                <p:spPr>
                  <a:xfrm>
                    <a:off x="6475219" y="2167044"/>
                    <a:ext cx="702654" cy="696736"/>
                  </a:xfrm>
                  <a:prstGeom prst="cub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" name="Group 17"/>
                <p:cNvGrpSpPr/>
                <p:nvPr/>
              </p:nvGrpSpPr>
              <p:grpSpPr>
                <a:xfrm>
                  <a:off x="5257697" y="2379734"/>
                  <a:ext cx="1911806" cy="696736"/>
                  <a:chOff x="5266067" y="2167044"/>
                  <a:chExt cx="1911806" cy="696736"/>
                </a:xfrm>
                <a:grpFill/>
              </p:grpSpPr>
              <p:sp>
                <p:nvSpPr>
                  <p:cNvPr id="23" name="Cube 22"/>
                  <p:cNvSpPr/>
                  <p:nvPr/>
                </p:nvSpPr>
                <p:spPr>
                  <a:xfrm>
                    <a:off x="5266067" y="2167044"/>
                    <a:ext cx="702654" cy="696736"/>
                  </a:xfrm>
                  <a:prstGeom prst="cub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" name="Cube 23"/>
                  <p:cNvSpPr/>
                  <p:nvPr/>
                </p:nvSpPr>
                <p:spPr>
                  <a:xfrm>
                    <a:off x="5870643" y="2167044"/>
                    <a:ext cx="702654" cy="696736"/>
                  </a:xfrm>
                  <a:prstGeom prst="cube">
                    <a:avLst/>
                  </a:prstGeom>
                  <a:solidFill>
                    <a:srgbClr val="7889FB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" name="Cube 24"/>
                  <p:cNvSpPr/>
                  <p:nvPr/>
                </p:nvSpPr>
                <p:spPr>
                  <a:xfrm>
                    <a:off x="6475219" y="2167044"/>
                    <a:ext cx="702654" cy="696736"/>
                  </a:xfrm>
                  <a:prstGeom prst="cube">
                    <a:avLst/>
                  </a:prstGeom>
                  <a:solidFill>
                    <a:srgbClr val="7889FB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5258424" y="1796729"/>
                  <a:ext cx="1911806" cy="696736"/>
                  <a:chOff x="5266067" y="2167044"/>
                  <a:chExt cx="1911806" cy="696736"/>
                </a:xfrm>
                <a:grpFill/>
              </p:grpSpPr>
              <p:sp>
                <p:nvSpPr>
                  <p:cNvPr id="20" name="Cube 19"/>
                  <p:cNvSpPr/>
                  <p:nvPr/>
                </p:nvSpPr>
                <p:spPr>
                  <a:xfrm>
                    <a:off x="5266067" y="2167044"/>
                    <a:ext cx="702654" cy="696736"/>
                  </a:xfrm>
                  <a:prstGeom prst="cub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" name="Cube 20"/>
                  <p:cNvSpPr/>
                  <p:nvPr/>
                </p:nvSpPr>
                <p:spPr>
                  <a:xfrm>
                    <a:off x="5870643" y="2167044"/>
                    <a:ext cx="702654" cy="696736"/>
                  </a:xfrm>
                  <a:prstGeom prst="cube">
                    <a:avLst/>
                  </a:prstGeom>
                  <a:solidFill>
                    <a:srgbClr val="7889FB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" name="Cube 21"/>
                  <p:cNvSpPr/>
                  <p:nvPr/>
                </p:nvSpPr>
                <p:spPr>
                  <a:xfrm>
                    <a:off x="6475219" y="2167044"/>
                    <a:ext cx="702654" cy="696736"/>
                  </a:xfrm>
                  <a:prstGeom prst="cube">
                    <a:avLst/>
                  </a:prstGeom>
                  <a:solidFill>
                    <a:srgbClr val="7889FB"/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accent1"/>
                      </a:solidFill>
                      <a:latin typeface="+mj-lt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3031" y="4466077"/>
              <a:ext cx="496962" cy="66756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496041" y="5077935"/>
              <a:ext cx="579562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  <a:cs typeface="Calibri" panose="020F0502020204030204" pitchFamily="34" charset="0"/>
                </a:rPr>
                <a:t>dense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47336" y="4422936"/>
              <a:ext cx="579562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  <a:cs typeface="Calibri" panose="020F0502020204030204" pitchFamily="34" charset="0"/>
                </a:rPr>
                <a:t>graph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41364" y="5061721"/>
              <a:ext cx="817621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  <a:cs typeface="Calibri" panose="020F0502020204030204" pitchFamily="34" charset="0"/>
                </a:rPr>
                <a:t>sparse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52261" y="5421645"/>
              <a:ext cx="1187432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  <a:cs typeface="Calibri" panose="020F0502020204030204" pitchFamily="34" charset="0"/>
                </a:rPr>
                <a:t>compressed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977298" y="3696848"/>
            <a:ext cx="1991308" cy="2878289"/>
            <a:chOff x="3162489" y="3228647"/>
            <a:chExt cx="1991308" cy="2878289"/>
          </a:xfrm>
        </p:grpSpPr>
        <p:grpSp>
          <p:nvGrpSpPr>
            <p:cNvPr id="54" name="Group 53"/>
            <p:cNvGrpSpPr/>
            <p:nvPr/>
          </p:nvGrpSpPr>
          <p:grpSpPr>
            <a:xfrm>
              <a:off x="3162489" y="3228647"/>
              <a:ext cx="1991308" cy="2744939"/>
              <a:chOff x="3123577" y="3228647"/>
              <a:chExt cx="1991308" cy="2744939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3477944" y="3228647"/>
                <a:ext cx="12362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latin typeface="+mj-lt"/>
                    <a:cs typeface="Calibri" panose="020F0502020204030204" pitchFamily="34" charset="0"/>
                  </a:rPr>
                  <a:t>#2 Data </a:t>
                </a:r>
                <a:br>
                  <a:rPr lang="en-US" sz="1600" b="1" dirty="0">
                    <a:latin typeface="+mj-lt"/>
                    <a:cs typeface="Calibri" panose="020F0502020204030204" pitchFamily="34" charset="0"/>
                  </a:rPr>
                </a:br>
                <a:r>
                  <a:rPr lang="en-US" sz="1600" b="1" dirty="0">
                    <a:latin typeface="+mj-lt"/>
                    <a:cs typeface="Calibri" panose="020F0502020204030204" pitchFamily="34" charset="0"/>
                  </a:rPr>
                  <a:t>Placement</a:t>
                </a: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8827" y="5456745"/>
                <a:ext cx="960257" cy="471045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1FF41F32-C583-48DB-9957-69C7C0D1F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2274" y="4760638"/>
                <a:ext cx="1032611" cy="641017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0310" y="4412721"/>
                <a:ext cx="370590" cy="495343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4616" y="4497027"/>
                <a:ext cx="370590" cy="495343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3123577" y="3944127"/>
                <a:ext cx="1954260" cy="33855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600" dirty="0">
                    <a:latin typeface="+mj-lt"/>
                    <a:cs typeface="Calibri" panose="020F0502020204030204" pitchFamily="34" charset="0"/>
                  </a:rPr>
                  <a:t>Local vs </a:t>
                </a:r>
                <a:r>
                  <a:rPr lang="en-US" sz="1600" b="1" dirty="0">
                    <a:solidFill>
                      <a:schemeClr val="accent2"/>
                    </a:solidFill>
                    <a:latin typeface="+mj-lt"/>
                    <a:cs typeface="Calibri" panose="020F0502020204030204" pitchFamily="34" charset="0"/>
                  </a:rPr>
                  <a:t>distributed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29030" y="4261504"/>
                <a:ext cx="1292452" cy="584775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600" dirty="0">
                    <a:latin typeface="+mj-lt"/>
                    <a:cs typeface="Calibri" panose="020F0502020204030204" pitchFamily="34" charset="0"/>
                  </a:rPr>
                  <a:t>CPUs/</a:t>
                </a:r>
                <a:br>
                  <a:rPr lang="en-US" sz="1600" dirty="0">
                    <a:latin typeface="+mj-lt"/>
                    <a:cs typeface="Calibri" panose="020F0502020204030204" pitchFamily="34" charset="0"/>
                  </a:rPr>
                </a:br>
                <a:r>
                  <a:rPr lang="en-US" sz="1600" dirty="0">
                    <a:latin typeface="+mj-lt"/>
                    <a:cs typeface="Calibri" panose="020F0502020204030204" pitchFamily="34" charset="0"/>
                  </a:rPr>
                  <a:t>NUMA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3435801" y="5026747"/>
                <a:ext cx="864147" cy="33855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600" dirty="0">
                    <a:latin typeface="+mj-lt"/>
                    <a:cs typeface="Calibri" panose="020F0502020204030204" pitchFamily="34" charset="0"/>
                  </a:rPr>
                  <a:t>GPUs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218658" y="5388811"/>
                <a:ext cx="864147" cy="584775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600" dirty="0">
                    <a:latin typeface="+mj-lt"/>
                    <a:cs typeface="Calibri" panose="020F0502020204030204" pitchFamily="34" charset="0"/>
                  </a:rPr>
                  <a:t>FPGAs/</a:t>
                </a:r>
                <a:br>
                  <a:rPr lang="en-US" sz="1600" dirty="0">
                    <a:latin typeface="+mj-lt"/>
                    <a:cs typeface="Calibri" panose="020F0502020204030204" pitchFamily="34" charset="0"/>
                  </a:rPr>
                </a:br>
                <a:r>
                  <a:rPr lang="en-US" sz="1600" dirty="0">
                    <a:latin typeface="+mj-lt"/>
                    <a:cs typeface="Calibri" panose="020F0502020204030204" pitchFamily="34" charset="0"/>
                  </a:rPr>
                  <a:t>ASICs</a:t>
                </a:r>
              </a:p>
            </p:txBody>
          </p: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4909" y="5734477"/>
              <a:ext cx="361816" cy="372459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10013161" y="3695915"/>
            <a:ext cx="2007114" cy="2879222"/>
            <a:chOff x="5228083" y="3227714"/>
            <a:chExt cx="2007114" cy="2879222"/>
          </a:xfrm>
        </p:grpSpPr>
        <p:grpSp>
          <p:nvGrpSpPr>
            <p:cNvPr id="66" name="Group 65"/>
            <p:cNvGrpSpPr/>
            <p:nvPr/>
          </p:nvGrpSpPr>
          <p:grpSpPr>
            <a:xfrm>
              <a:off x="5228083" y="3227714"/>
              <a:ext cx="2007114" cy="2801403"/>
              <a:chOff x="5228083" y="3227714"/>
              <a:chExt cx="2007114" cy="2801403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5489349" y="3227714"/>
                <a:ext cx="149432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dirty="0">
                    <a:latin typeface="+mj-lt"/>
                    <a:cs typeface="Calibri" panose="020F0502020204030204" pitchFamily="34" charset="0"/>
                  </a:rPr>
                  <a:t>#3 Data </a:t>
                </a:r>
                <a:br>
                  <a:rPr lang="en-US" sz="1600" b="1" dirty="0">
                    <a:latin typeface="+mj-lt"/>
                    <a:cs typeface="Calibri" panose="020F0502020204030204" pitchFamily="34" charset="0"/>
                  </a:rPr>
                </a:br>
                <a:r>
                  <a:rPr lang="en-US" sz="1600" b="1" dirty="0">
                    <a:latin typeface="+mj-lt"/>
                    <a:cs typeface="Calibri" panose="020F0502020204030204" pitchFamily="34" charset="0"/>
                  </a:rPr>
                  <a:t>(Value) Types</a:t>
                </a:r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40027" y="4885033"/>
                <a:ext cx="1584411" cy="1144084"/>
              </a:xfrm>
              <a:prstGeom prst="rect">
                <a:avLst/>
              </a:prstGeom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5228083" y="3946968"/>
                <a:ext cx="2007114" cy="83099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600" dirty="0">
                    <a:latin typeface="+mj-lt"/>
                    <a:cs typeface="Calibri" panose="020F0502020204030204" pitchFamily="34" charset="0"/>
                  </a:rPr>
                  <a:t>FP32, FP64, INT8,</a:t>
                </a:r>
              </a:p>
              <a:p>
                <a:pPr algn="ctr"/>
                <a:r>
                  <a:rPr lang="en-US" sz="1600" dirty="0">
                    <a:latin typeface="+mj-lt"/>
                    <a:cs typeface="Calibri" panose="020F0502020204030204" pitchFamily="34" charset="0"/>
                  </a:rPr>
                  <a:t>INT32, INT64, UINT8, BF16, TF32, </a:t>
                </a:r>
                <a:r>
                  <a:rPr lang="en-US" sz="1600" dirty="0" err="1">
                    <a:latin typeface="+mj-lt"/>
                    <a:cs typeface="Calibri" panose="020F0502020204030204" pitchFamily="34" charset="0"/>
                  </a:rPr>
                  <a:t>FlexPoint</a:t>
                </a:r>
                <a:r>
                  <a:rPr lang="en-US" sz="1600" dirty="0">
                    <a:latin typeface="+mj-lt"/>
                    <a:cs typeface="Calibri" panose="020F0502020204030204" pitchFamily="34" charset="0"/>
                  </a:rPr>
                  <a:t> 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6589651" y="5629882"/>
              <a:ext cx="642635" cy="4770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lnSpc>
                  <a:spcPts val="1480"/>
                </a:lnSpc>
              </a:pPr>
              <a:r>
                <a:rPr lang="en-US" sz="1200" dirty="0">
                  <a:latin typeface="+mj-lt"/>
                  <a:cs typeface="Calibri" panose="020F0502020204030204" pitchFamily="34" charset="0"/>
                </a:rPr>
                <a:t>[NVIDIA </a:t>
              </a:r>
              <a:br>
                <a:rPr lang="en-US" sz="1200" dirty="0">
                  <a:latin typeface="+mj-lt"/>
                  <a:cs typeface="Calibri" panose="020F0502020204030204" pitchFamily="34" charset="0"/>
                </a:rPr>
              </a:br>
              <a:r>
                <a:rPr lang="en-US" sz="1200" dirty="0">
                  <a:latin typeface="+mj-lt"/>
                  <a:cs typeface="Calibri" panose="020F0502020204030204" pitchFamily="34" charset="0"/>
                </a:rPr>
                <a:t>A100]</a:t>
              </a:r>
            </a:p>
          </p:txBody>
        </p:sp>
      </p:grpSp>
      <p:sp>
        <p:nvSpPr>
          <p:cNvPr id="71" name="Rectangle 70"/>
          <p:cNvSpPr/>
          <p:nvPr/>
        </p:nvSpPr>
        <p:spPr>
          <a:xfrm>
            <a:off x="6426748" y="1481735"/>
            <a:ext cx="5624423" cy="8254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DAPHNE Overall Objective:</a:t>
            </a:r>
          </a:p>
          <a:p>
            <a:pPr algn="ctr"/>
            <a:r>
              <a:rPr lang="en-US" sz="2000" b="1" dirty="0"/>
              <a:t>Open and extensible system infrastructure</a:t>
            </a:r>
          </a:p>
        </p:txBody>
      </p:sp>
      <p:sp>
        <p:nvSpPr>
          <p:cNvPr id="74" name="Right Arrow 73"/>
          <p:cNvSpPr/>
          <p:nvPr/>
        </p:nvSpPr>
        <p:spPr>
          <a:xfrm>
            <a:off x="5120854" y="5610308"/>
            <a:ext cx="326229" cy="320865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09938" y="2084121"/>
            <a:ext cx="1177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Different Systems/</a:t>
            </a:r>
            <a:br>
              <a:rPr lang="en-US" sz="1600" dirty="0"/>
            </a:br>
            <a:r>
              <a:rPr lang="en-US" sz="1600" dirty="0"/>
              <a:t>Libraries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2368" y="2180117"/>
            <a:ext cx="3042103" cy="1083052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796262" y="1740761"/>
            <a:ext cx="1277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 Teams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099795" y="1736181"/>
            <a:ext cx="234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Programming Models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824666" y="2975593"/>
            <a:ext cx="1155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Resource Managers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224828" y="2075813"/>
            <a:ext cx="120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Cluster</a:t>
            </a:r>
            <a:br>
              <a:rPr lang="en-US" sz="1600" dirty="0"/>
            </a:br>
            <a:r>
              <a:rPr lang="en-US" sz="1600" dirty="0"/>
              <a:t>Under-utilization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100040" y="2975593"/>
            <a:ext cx="1177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Data/File Exchange</a:t>
            </a:r>
          </a:p>
        </p:txBody>
      </p:sp>
      <p:sp>
        <p:nvSpPr>
          <p:cNvPr id="72" name="Foliennummernplatzhalter 3">
            <a:extLst>
              <a:ext uri="{FF2B5EF4-FFF2-40B4-BE49-F238E27FC236}">
                <a16:creationId xmlns:a16="http://schemas.microsoft.com/office/drawing/2014/main" id="{9246F1E4-F28B-9ABE-0F78-6698AF6B574A}"/>
              </a:ext>
            </a:extLst>
          </p:cNvPr>
          <p:cNvSpPr txBox="1">
            <a:spLocks/>
          </p:cNvSpPr>
          <p:nvPr/>
        </p:nvSpPr>
        <p:spPr>
          <a:xfrm>
            <a:off x="11843468" y="6356350"/>
            <a:ext cx="348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CB2985-60B4-4E7B-9AAE-306946339EE0}" type="slidenum">
              <a:rPr lang="de-AT" smtClean="0"/>
              <a:pPr/>
              <a:t>4</a:t>
            </a:fld>
            <a:endParaRPr lang="de-AT" dirty="0"/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7F20F29-6DA3-5FBC-6633-8659EB06E208}"/>
              </a:ext>
            </a:extLst>
          </p:cNvPr>
          <p:cNvSpPr txBox="1"/>
          <p:nvPr/>
        </p:nvSpPr>
        <p:spPr>
          <a:xfrm>
            <a:off x="7096599" y="3161152"/>
            <a:ext cx="3869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Increasing specialization</a:t>
            </a:r>
          </a:p>
        </p:txBody>
      </p:sp>
      <p:sp>
        <p:nvSpPr>
          <p:cNvPr id="76" name="Pfeil: gebogen 75">
            <a:extLst>
              <a:ext uri="{FF2B5EF4-FFF2-40B4-BE49-F238E27FC236}">
                <a16:creationId xmlns:a16="http://schemas.microsoft.com/office/drawing/2014/main" id="{88B47A5A-AF3D-1324-410B-1C9925D6544A}"/>
              </a:ext>
            </a:extLst>
          </p:cNvPr>
          <p:cNvSpPr/>
          <p:nvPr/>
        </p:nvSpPr>
        <p:spPr>
          <a:xfrm flipH="1">
            <a:off x="6439496" y="2661556"/>
            <a:ext cx="1182123" cy="461665"/>
          </a:xfrm>
          <a:prstGeom prst="bentArrow">
            <a:avLst>
              <a:gd name="adj1" fmla="val 34903"/>
              <a:gd name="adj2" fmla="val 35729"/>
              <a:gd name="adj3" fmla="val 36004"/>
              <a:gd name="adj4" fmla="val 437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49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4" grpId="0" animBg="1"/>
      <p:bldP spid="75" grpId="0"/>
      <p:bldP spid="7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B685CC4-158E-1EFC-F8CD-A1AFDAA49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309" y="2477755"/>
            <a:ext cx="3637771" cy="42755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1CE871-EA47-241B-B3CD-FA220A393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Consortium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4236D75-6FEE-450A-CB45-80D106D55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14 Partner Institutions</a:t>
            </a:r>
            <a:br>
              <a:rPr lang="en-US" sz="2400" b="1" dirty="0"/>
            </a:br>
            <a:r>
              <a:rPr lang="en-US" sz="2400" dirty="0"/>
              <a:t>from 7 European Countries</a:t>
            </a:r>
          </a:p>
          <a:p>
            <a:endParaRPr lang="en-US" sz="2400" dirty="0"/>
          </a:p>
          <a:p>
            <a:r>
              <a:rPr lang="en-US" sz="2400" dirty="0"/>
              <a:t>Different Backgrounds</a:t>
            </a:r>
          </a:p>
          <a:p>
            <a:pPr lvl="1"/>
            <a:r>
              <a:rPr lang="en-US" sz="2000" dirty="0"/>
              <a:t>Data Management</a:t>
            </a:r>
          </a:p>
          <a:p>
            <a:pPr lvl="1"/>
            <a:r>
              <a:rPr lang="en-US" sz="2000" dirty="0"/>
              <a:t>High-Performance Computing </a:t>
            </a:r>
          </a:p>
          <a:p>
            <a:pPr lvl="1"/>
            <a:r>
              <a:rPr lang="en-US" sz="2000" dirty="0"/>
              <a:t>ML Systems</a:t>
            </a:r>
          </a:p>
          <a:p>
            <a:pPr lvl="1"/>
            <a:r>
              <a:rPr lang="en-US" sz="2000" dirty="0"/>
              <a:t>ML/NLP/Graph Algorithms</a:t>
            </a:r>
          </a:p>
          <a:p>
            <a:pPr lvl="1"/>
            <a:r>
              <a:rPr lang="en-US" sz="2000" dirty="0"/>
              <a:t>Simulation &amp; Optimization</a:t>
            </a:r>
          </a:p>
          <a:p>
            <a:pPr lvl="1"/>
            <a:endParaRPr lang="en-US" sz="2000" dirty="0"/>
          </a:p>
          <a:p>
            <a:r>
              <a:rPr lang="en-US" sz="2400" dirty="0"/>
              <a:t>Different Application Domains</a:t>
            </a:r>
          </a:p>
          <a:p>
            <a:pPr lvl="1"/>
            <a:endParaRPr lang="en-US" sz="2000" dirty="0"/>
          </a:p>
          <a:p>
            <a:r>
              <a:rPr lang="en-US" sz="2400" dirty="0"/>
              <a:t>Academia and Industry</a:t>
            </a:r>
            <a:endParaRPr lang="en-US" sz="20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E0AE837-0DE8-9442-395D-68A14F552465}"/>
              </a:ext>
            </a:extLst>
          </p:cNvPr>
          <p:cNvSpPr txBox="1"/>
          <p:nvPr/>
        </p:nvSpPr>
        <p:spPr>
          <a:xfrm>
            <a:off x="6268484" y="975360"/>
            <a:ext cx="31534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Know-Center GmbH </a:t>
            </a:r>
            <a:r>
              <a:rPr lang="en-US" sz="1200" b="1" dirty="0"/>
              <a:t>(coordinator)</a:t>
            </a:r>
            <a:r>
              <a:rPr lang="en-US" sz="1200" dirty="0"/>
              <a:t>, Austria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8C8CAB5F-74BD-139D-7651-E3BC92896F97}"/>
              </a:ext>
            </a:extLst>
          </p:cNvPr>
          <p:cNvSpPr txBox="1"/>
          <p:nvPr/>
        </p:nvSpPr>
        <p:spPr>
          <a:xfrm>
            <a:off x="6268484" y="1363732"/>
            <a:ext cx="1766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AVL List GmbH, Austria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509AA499-A857-2955-4B99-86BF7B498776}"/>
              </a:ext>
            </a:extLst>
          </p:cNvPr>
          <p:cNvSpPr txBox="1"/>
          <p:nvPr/>
        </p:nvSpPr>
        <p:spPr>
          <a:xfrm>
            <a:off x="6268484" y="1752104"/>
            <a:ext cx="4241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Deutsches</a:t>
            </a:r>
            <a:r>
              <a:rPr lang="en-US" sz="1200" dirty="0"/>
              <a:t> </a:t>
            </a:r>
            <a:r>
              <a:rPr lang="en-US" sz="1200" dirty="0" err="1"/>
              <a:t>Zentrum</a:t>
            </a:r>
            <a:r>
              <a:rPr lang="en-US" sz="1200" dirty="0"/>
              <a:t> für </a:t>
            </a:r>
            <a:r>
              <a:rPr lang="en-US" sz="1200" dirty="0" err="1"/>
              <a:t>Luft</a:t>
            </a:r>
            <a:r>
              <a:rPr lang="en-US" sz="1200" dirty="0"/>
              <a:t>- und </a:t>
            </a:r>
            <a:r>
              <a:rPr lang="en-US" sz="1200" dirty="0" err="1"/>
              <a:t>Raumfahrt</a:t>
            </a:r>
            <a:r>
              <a:rPr lang="en-US" sz="1200" dirty="0"/>
              <a:t> </a:t>
            </a:r>
            <a:r>
              <a:rPr lang="en-US" sz="1200" dirty="0" err="1"/>
              <a:t>e.V.</a:t>
            </a:r>
            <a:r>
              <a:rPr lang="en-US" sz="1200" dirty="0"/>
              <a:t>, Germany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913BEEF0-87EF-B120-78FD-C30D077C5468}"/>
              </a:ext>
            </a:extLst>
          </p:cNvPr>
          <p:cNvSpPr txBox="1"/>
          <p:nvPr/>
        </p:nvSpPr>
        <p:spPr>
          <a:xfrm>
            <a:off x="6268484" y="2140476"/>
            <a:ext cx="4235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Eidgenössische</a:t>
            </a:r>
            <a:r>
              <a:rPr lang="en-US" sz="1200" dirty="0"/>
              <a:t> </a:t>
            </a:r>
            <a:r>
              <a:rPr lang="en-US" sz="1200" dirty="0" err="1"/>
              <a:t>Technische</a:t>
            </a:r>
            <a:r>
              <a:rPr lang="en-US" sz="1200" dirty="0"/>
              <a:t> Hochschule Zürich, Switzerland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D236B143-10B1-DC71-03C3-FFE427D96D92}"/>
              </a:ext>
            </a:extLst>
          </p:cNvPr>
          <p:cNvSpPr txBox="1"/>
          <p:nvPr/>
        </p:nvSpPr>
        <p:spPr>
          <a:xfrm>
            <a:off x="6268484" y="3305592"/>
            <a:ext cx="3050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Infineon Technologies Austria AG, Austria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18FECA82-88E5-68F2-6B07-4042759285D8}"/>
              </a:ext>
            </a:extLst>
          </p:cNvPr>
          <p:cNvSpPr txBox="1"/>
          <p:nvPr/>
        </p:nvSpPr>
        <p:spPr>
          <a:xfrm>
            <a:off x="6268484" y="3693964"/>
            <a:ext cx="3055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Intel Technology Poland sp. z </a:t>
            </a:r>
            <a:r>
              <a:rPr lang="en-US" sz="1200" dirty="0" err="1"/>
              <a:t>o.o.</a:t>
            </a:r>
            <a:r>
              <a:rPr lang="en-US" sz="1200" dirty="0"/>
              <a:t>, Poland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E59C62F2-6149-A797-F0E7-598D06EC02D6}"/>
              </a:ext>
            </a:extLst>
          </p:cNvPr>
          <p:cNvSpPr txBox="1"/>
          <p:nvPr/>
        </p:nvSpPr>
        <p:spPr>
          <a:xfrm>
            <a:off x="6268484" y="4082336"/>
            <a:ext cx="2868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IT-</a:t>
            </a:r>
            <a:r>
              <a:rPr lang="en-US" sz="1200" dirty="0" err="1"/>
              <a:t>Universitetet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K</a:t>
            </a:r>
            <a:r>
              <a:rPr lang="en-US" sz="1200" dirty="0" err="1">
                <a:cs typeface="Times New Roman" panose="02020603050405020304" pitchFamily="18" charset="0"/>
              </a:rPr>
              <a:t>ø</a:t>
            </a:r>
            <a:r>
              <a:rPr lang="en-US" sz="1200" dirty="0" err="1"/>
              <a:t>benhavn</a:t>
            </a:r>
            <a:r>
              <a:rPr lang="en-US" sz="1200" dirty="0"/>
              <a:t>, Denmark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FF0D9BFC-541C-22C4-A0D5-CFEAA2DD2891}"/>
              </a:ext>
            </a:extLst>
          </p:cNvPr>
          <p:cNvSpPr txBox="1"/>
          <p:nvPr/>
        </p:nvSpPr>
        <p:spPr>
          <a:xfrm>
            <a:off x="6268484" y="4387100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Kompetenzzentrum</a:t>
            </a:r>
            <a:r>
              <a:rPr lang="en-US" sz="1200" dirty="0"/>
              <a:t> </a:t>
            </a:r>
            <a:r>
              <a:rPr lang="en-US" sz="1200" dirty="0" err="1"/>
              <a:t>Automobil</a:t>
            </a:r>
            <a:r>
              <a:rPr lang="en-US" sz="1200" dirty="0"/>
              <a:t>- und</a:t>
            </a:r>
            <a:br>
              <a:rPr lang="en-US" sz="1200" dirty="0"/>
            </a:br>
            <a:r>
              <a:rPr lang="en-US" sz="1200" dirty="0" err="1"/>
              <a:t>Industrieelektronik</a:t>
            </a:r>
            <a:r>
              <a:rPr lang="en-US" sz="1200" dirty="0"/>
              <a:t> GmbH, Austria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FACA28ED-52A8-8F1F-8E1D-DFB941213F42}"/>
              </a:ext>
            </a:extLst>
          </p:cNvPr>
          <p:cNvSpPr txBox="1"/>
          <p:nvPr/>
        </p:nvSpPr>
        <p:spPr>
          <a:xfrm>
            <a:off x="6268484" y="5247452"/>
            <a:ext cx="3078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Technische</a:t>
            </a:r>
            <a:r>
              <a:rPr lang="en-US" sz="1200" dirty="0"/>
              <a:t> Universität Dresden, Germany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F74FDFD4-71B5-F209-7016-D9A5BF0B25B1}"/>
              </a:ext>
            </a:extLst>
          </p:cNvPr>
          <p:cNvSpPr txBox="1"/>
          <p:nvPr/>
        </p:nvSpPr>
        <p:spPr>
          <a:xfrm>
            <a:off x="6268484" y="5635824"/>
            <a:ext cx="2246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Univerza</a:t>
            </a:r>
            <a:r>
              <a:rPr lang="en-US" sz="1200" dirty="0"/>
              <a:t> v </a:t>
            </a:r>
            <a:r>
              <a:rPr lang="en-US" sz="1200" dirty="0" err="1"/>
              <a:t>Mariboru</a:t>
            </a:r>
            <a:r>
              <a:rPr lang="en-US" sz="1200" dirty="0"/>
              <a:t>, Slovenia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CDA94758-C4C7-E046-0F50-A9A141E48350}"/>
              </a:ext>
            </a:extLst>
          </p:cNvPr>
          <p:cNvSpPr txBox="1"/>
          <p:nvPr/>
        </p:nvSpPr>
        <p:spPr>
          <a:xfrm>
            <a:off x="6268484" y="6024195"/>
            <a:ext cx="2225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Universität Basel, Switzerland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5514796E-C3D7-E1E4-334A-F1BCA3236C4B}"/>
              </a:ext>
            </a:extLst>
          </p:cNvPr>
          <p:cNvSpPr txBox="1"/>
          <p:nvPr/>
        </p:nvSpPr>
        <p:spPr>
          <a:xfrm>
            <a:off x="6268484" y="4859080"/>
            <a:ext cx="2908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Technische</a:t>
            </a:r>
            <a:r>
              <a:rPr lang="en-US" sz="1200" dirty="0"/>
              <a:t> Universität Berlin, Germany</a:t>
            </a:r>
          </a:p>
        </p:txBody>
      </p:sp>
      <p:pic>
        <p:nvPicPr>
          <p:cNvPr id="62" name="Grafik 10" descr="C:\Users\bgstoettenmayr.KNOW\AppData\Local\Microsoft\Windows\INetCache\Content.MSO\4AE0DF4F.tmp">
            <a:extLst>
              <a:ext uri="{FF2B5EF4-FFF2-40B4-BE49-F238E27FC236}">
                <a16:creationId xmlns:a16="http://schemas.microsoft.com/office/drawing/2014/main" id="{9D8D17F3-B8A6-F71C-FC4F-0DB8ECA84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684025" y="985507"/>
            <a:ext cx="540000" cy="287481"/>
          </a:xfrm>
          <a:prstGeom prst="rect">
            <a:avLst/>
          </a:prstGeom>
        </p:spPr>
      </p:pic>
      <p:pic>
        <p:nvPicPr>
          <p:cNvPr id="63" name="Grafik 1">
            <a:extLst>
              <a:ext uri="{FF2B5EF4-FFF2-40B4-BE49-F238E27FC236}">
                <a16:creationId xmlns:a16="http://schemas.microsoft.com/office/drawing/2014/main" id="{2DA19F45-A43F-BB14-258A-BFE89B48F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684025" y="1399042"/>
            <a:ext cx="540000" cy="231136"/>
          </a:xfrm>
          <a:prstGeom prst="rect">
            <a:avLst/>
          </a:prstGeom>
        </p:spPr>
      </p:pic>
      <p:pic>
        <p:nvPicPr>
          <p:cNvPr id="64" name="Grafik 18">
            <a:extLst>
              <a:ext uri="{FF2B5EF4-FFF2-40B4-BE49-F238E27FC236}">
                <a16:creationId xmlns:a16="http://schemas.microsoft.com/office/drawing/2014/main" id="{64B11DAD-186E-3BB2-16D1-FECDF6FD8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5684025" y="1678634"/>
            <a:ext cx="540000" cy="450975"/>
          </a:xfrm>
          <a:prstGeom prst="rect">
            <a:avLst/>
          </a:prstGeom>
        </p:spPr>
      </p:pic>
      <p:pic>
        <p:nvPicPr>
          <p:cNvPr id="65" name="Grafik 14">
            <a:extLst>
              <a:ext uri="{FF2B5EF4-FFF2-40B4-BE49-F238E27FC236}">
                <a16:creationId xmlns:a16="http://schemas.microsoft.com/office/drawing/2014/main" id="{1077568D-E467-AF8C-CCE7-982A97ADD0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025" y="2252744"/>
            <a:ext cx="540000" cy="89939"/>
          </a:xfrm>
          <a:prstGeom prst="rect">
            <a:avLst/>
          </a:prstGeom>
        </p:spPr>
      </p:pic>
      <p:pic>
        <p:nvPicPr>
          <p:cNvPr id="66" name="Grafik 7">
            <a:extLst>
              <a:ext uri="{FF2B5EF4-FFF2-40B4-BE49-F238E27FC236}">
                <a16:creationId xmlns:a16="http://schemas.microsoft.com/office/drawing/2014/main" id="{D8BC89A7-8FAA-484D-5DFD-0E0BEBBB4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5684025" y="2531084"/>
            <a:ext cx="540000" cy="303304"/>
          </a:xfrm>
          <a:prstGeom prst="rect">
            <a:avLst/>
          </a:prstGeom>
        </p:spPr>
      </p:pic>
      <p:pic>
        <p:nvPicPr>
          <p:cNvPr id="67" name="Picture 25">
            <a:extLst>
              <a:ext uri="{FF2B5EF4-FFF2-40B4-BE49-F238E27FC236}">
                <a16:creationId xmlns:a16="http://schemas.microsoft.com/office/drawing/2014/main" id="{4F9FB0BC-7E0D-501B-C60C-61DA8C6ABC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5684025" y="3312495"/>
            <a:ext cx="540000" cy="293970"/>
          </a:xfrm>
          <a:prstGeom prst="rect">
            <a:avLst/>
          </a:prstGeom>
        </p:spPr>
      </p:pic>
      <p:pic>
        <p:nvPicPr>
          <p:cNvPr id="68" name="Picture 28">
            <a:extLst>
              <a:ext uri="{FF2B5EF4-FFF2-40B4-BE49-F238E27FC236}">
                <a16:creationId xmlns:a16="http://schemas.microsoft.com/office/drawing/2014/main" id="{1DAA49C4-79F7-8000-65B0-C4A78D64AF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5684025" y="4499897"/>
            <a:ext cx="540000" cy="256275"/>
          </a:xfrm>
          <a:prstGeom prst="rect">
            <a:avLst/>
          </a:prstGeom>
        </p:spPr>
      </p:pic>
      <p:pic>
        <p:nvPicPr>
          <p:cNvPr id="69" name="Grafik 2" descr="X:\Work General\SEKRETARIAT\Thill\logo_blau_TUD.jpg">
            <a:extLst>
              <a:ext uri="{FF2B5EF4-FFF2-40B4-BE49-F238E27FC236}">
                <a16:creationId xmlns:a16="http://schemas.microsoft.com/office/drawing/2014/main" id="{0305C12C-041F-8358-5E9A-9AD909D894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5684025" y="5321671"/>
            <a:ext cx="540000" cy="159337"/>
          </a:xfrm>
          <a:prstGeom prst="rect">
            <a:avLst/>
          </a:prstGeom>
        </p:spPr>
      </p:pic>
      <p:pic>
        <p:nvPicPr>
          <p:cNvPr id="70" name="Slika 1">
            <a:extLst>
              <a:ext uri="{FF2B5EF4-FFF2-40B4-BE49-F238E27FC236}">
                <a16:creationId xmlns:a16="http://schemas.microsoft.com/office/drawing/2014/main" id="{C4D71C39-450D-C5C9-975F-FE6BE0EF8F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5684025" y="5629964"/>
            <a:ext cx="540000" cy="319496"/>
          </a:xfrm>
          <a:prstGeom prst="rect">
            <a:avLst/>
          </a:prstGeom>
        </p:spPr>
      </p:pic>
      <p:pic>
        <p:nvPicPr>
          <p:cNvPr id="71" name="Grafik 8">
            <a:extLst>
              <a:ext uri="{FF2B5EF4-FFF2-40B4-BE49-F238E27FC236}">
                <a16:creationId xmlns:a16="http://schemas.microsoft.com/office/drawing/2014/main" id="{7305D32E-5A19-9257-938C-97869E867C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5684025" y="6088672"/>
            <a:ext cx="540000" cy="175631"/>
          </a:xfrm>
          <a:prstGeom prst="rect">
            <a:avLst/>
          </a:prstGeom>
        </p:spPr>
      </p:pic>
      <p:pic>
        <p:nvPicPr>
          <p:cNvPr id="72" name="Picture 33">
            <a:extLst>
              <a:ext uri="{FF2B5EF4-FFF2-40B4-BE49-F238E27FC236}">
                <a16:creationId xmlns:a16="http://schemas.microsoft.com/office/drawing/2014/main" id="{CBF990B7-91C9-B9EA-6A5C-C0FF1F0149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025" y="4103678"/>
            <a:ext cx="540000" cy="265091"/>
          </a:xfrm>
          <a:prstGeom prst="rect">
            <a:avLst/>
          </a:prstGeom>
        </p:spPr>
      </p:pic>
      <p:pic>
        <p:nvPicPr>
          <p:cNvPr id="73" name="Picture 34">
            <a:extLst>
              <a:ext uri="{FF2B5EF4-FFF2-40B4-BE49-F238E27FC236}">
                <a16:creationId xmlns:a16="http://schemas.microsoft.com/office/drawing/2014/main" id="{6C20304C-9797-C866-6646-5ACDB52643E5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2" b="31939"/>
          <a:stretch/>
        </p:blipFill>
        <p:spPr>
          <a:xfrm>
            <a:off x="5684025" y="3750979"/>
            <a:ext cx="540000" cy="193746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288B6FC6-4DB6-8D03-1AD8-39363BBCD7FC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4025" y="4922013"/>
            <a:ext cx="540000" cy="185761"/>
          </a:xfrm>
          <a:prstGeom prst="rect">
            <a:avLst/>
          </a:prstGeom>
        </p:spPr>
      </p:pic>
      <p:pic>
        <p:nvPicPr>
          <p:cNvPr id="75" name="Picture 24">
            <a:extLst>
              <a:ext uri="{FF2B5EF4-FFF2-40B4-BE49-F238E27FC236}">
                <a16:creationId xmlns:a16="http://schemas.microsoft.com/office/drawing/2014/main" id="{5175E57A-9EE2-F135-871F-49396E638A9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5720025" y="2855032"/>
            <a:ext cx="468000" cy="468000"/>
          </a:xfrm>
          <a:prstGeom prst="rect">
            <a:avLst/>
          </a:prstGeom>
        </p:spPr>
      </p:pic>
      <p:sp>
        <p:nvSpPr>
          <p:cNvPr id="76" name="Rechteck 75">
            <a:extLst>
              <a:ext uri="{FF2B5EF4-FFF2-40B4-BE49-F238E27FC236}">
                <a16:creationId xmlns:a16="http://schemas.microsoft.com/office/drawing/2014/main" id="{A8D2343E-4E65-59D9-4253-AD1F553800F3}"/>
              </a:ext>
            </a:extLst>
          </p:cNvPr>
          <p:cNvSpPr/>
          <p:nvPr/>
        </p:nvSpPr>
        <p:spPr>
          <a:xfrm>
            <a:off x="8559071" y="2632627"/>
            <a:ext cx="862840" cy="679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673AFDC3-EC15-C560-9753-71FFA8C866C9}"/>
              </a:ext>
            </a:extLst>
          </p:cNvPr>
          <p:cNvSpPr txBox="1"/>
          <p:nvPr/>
        </p:nvSpPr>
        <p:spPr>
          <a:xfrm>
            <a:off x="6268484" y="2528848"/>
            <a:ext cx="4608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Hasso</a:t>
            </a:r>
            <a:r>
              <a:rPr lang="en-US" sz="1200" dirty="0"/>
              <a:t>-Plattner-</a:t>
            </a:r>
            <a:r>
              <a:rPr lang="en-US" sz="1200" dirty="0" err="1"/>
              <a:t>Institut</a:t>
            </a:r>
            <a:r>
              <a:rPr lang="en-US" sz="1200" dirty="0"/>
              <a:t> for Digital Engineering </a:t>
            </a:r>
            <a:r>
              <a:rPr lang="en-US" sz="1200" dirty="0" err="1"/>
              <a:t>gGmbH</a:t>
            </a:r>
            <a:r>
              <a:rPr lang="en-US" sz="1200" dirty="0"/>
              <a:t>, Germany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15803C4-4A67-86BC-72B7-8E8A739A68A3}"/>
              </a:ext>
            </a:extLst>
          </p:cNvPr>
          <p:cNvSpPr txBox="1"/>
          <p:nvPr/>
        </p:nvSpPr>
        <p:spPr>
          <a:xfrm>
            <a:off x="6268484" y="2917220"/>
            <a:ext cx="4249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Institute of Communication and Computer Science, Greece</a:t>
            </a:r>
          </a:p>
        </p:txBody>
      </p:sp>
      <p:sp>
        <p:nvSpPr>
          <p:cNvPr id="3" name="Foliennummernplatzhalter 3">
            <a:extLst>
              <a:ext uri="{FF2B5EF4-FFF2-40B4-BE49-F238E27FC236}">
                <a16:creationId xmlns:a16="http://schemas.microsoft.com/office/drawing/2014/main" id="{076704FE-768F-6FB6-FD8C-E1F87982EAD5}"/>
              </a:ext>
            </a:extLst>
          </p:cNvPr>
          <p:cNvSpPr txBox="1">
            <a:spLocks/>
          </p:cNvSpPr>
          <p:nvPr/>
        </p:nvSpPr>
        <p:spPr>
          <a:xfrm>
            <a:off x="11843468" y="6356350"/>
            <a:ext cx="348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CB2985-60B4-4E7B-9AAE-306946339EE0}" type="slidenum">
              <a:rPr lang="de-AT" smtClean="0"/>
              <a:pPr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74245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390185" y="365126"/>
            <a:ext cx="2431747" cy="619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DLR Earth Observation</a:t>
            </a:r>
          </a:p>
          <a:p>
            <a:pPr lvl="1"/>
            <a:r>
              <a:rPr lang="en-US" sz="2000" b="1" dirty="0">
                <a:solidFill>
                  <a:srgbClr val="7889FB"/>
                </a:solidFill>
              </a:rPr>
              <a:t>ESA Sentinel-1/2</a:t>
            </a:r>
            <a:r>
              <a:rPr lang="en-US" sz="2000" dirty="0"/>
              <a:t> datasets </a:t>
            </a:r>
            <a:r>
              <a:rPr lang="en-US" sz="2000" dirty="0">
                <a:sym typeface="Wingdings" panose="05000000000000000000" pitchFamily="2" charset="2"/>
              </a:rPr>
              <a:t> 4PB/year</a:t>
            </a:r>
            <a:endParaRPr lang="en-US" sz="2000" dirty="0"/>
          </a:p>
          <a:p>
            <a:pPr lvl="1"/>
            <a:r>
              <a:rPr lang="en-US" sz="2000" dirty="0"/>
              <a:t>Training of local climate zone classifiers on </a:t>
            </a:r>
            <a:r>
              <a:rPr lang="en-US" sz="2000" b="1" dirty="0">
                <a:solidFill>
                  <a:srgbClr val="7889FB"/>
                </a:solidFill>
              </a:rPr>
              <a:t>So2Sat LCZ42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(15 experts, 400K instances, 10 labels each, ~55GB HDF5)</a:t>
            </a:r>
          </a:p>
          <a:p>
            <a:pPr lvl="1"/>
            <a:r>
              <a:rPr lang="en-US" sz="2000" b="1" dirty="0">
                <a:solidFill>
                  <a:schemeClr val="accent1"/>
                </a:solidFill>
              </a:rPr>
              <a:t>ML pipeline:</a:t>
            </a:r>
            <a:r>
              <a:rPr lang="en-US" sz="2000" dirty="0"/>
              <a:t> preprocessing, </a:t>
            </a:r>
            <a:br>
              <a:rPr lang="en-US" sz="2000" dirty="0"/>
            </a:br>
            <a:r>
              <a:rPr lang="en-US" sz="2000" dirty="0">
                <a:sym typeface="Wingdings" panose="05000000000000000000" pitchFamily="2" charset="2"/>
              </a:rPr>
              <a:t>ResNet-20, climate models</a:t>
            </a:r>
            <a:endParaRPr lang="en-US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endParaRPr lang="en-US" sz="2400" dirty="0"/>
          </a:p>
          <a:p>
            <a:r>
              <a:rPr lang="en-US" sz="2400" b="1" dirty="0"/>
              <a:t>IFAT Semiconductor Ion Beam Tuning</a:t>
            </a:r>
          </a:p>
          <a:p>
            <a:r>
              <a:rPr lang="en-US" sz="2400" b="1" dirty="0"/>
              <a:t>KAI Semiconductor Material Degradation</a:t>
            </a:r>
          </a:p>
          <a:p>
            <a:r>
              <a:rPr lang="en-US" sz="2400" b="1" dirty="0"/>
              <a:t>AVL Vehicle Development Process </a:t>
            </a:r>
            <a:r>
              <a:rPr lang="en-US" sz="2400" dirty="0"/>
              <a:t>(ejector geometries, KPIs)</a:t>
            </a:r>
          </a:p>
          <a:p>
            <a:endParaRPr lang="en-US" sz="1000" b="1" dirty="0"/>
          </a:p>
          <a:p>
            <a:pPr>
              <a:lnSpc>
                <a:spcPct val="50000"/>
              </a:lnSpc>
            </a:pPr>
            <a:r>
              <a:rPr lang="en-US" sz="2400" b="1" dirty="0"/>
              <a:t>ML-assisted simulations, data cleaning, augmentation</a:t>
            </a:r>
          </a:p>
          <a:p>
            <a:pPr>
              <a:lnSpc>
                <a:spcPct val="50000"/>
              </a:lnSpc>
            </a:pPr>
            <a:r>
              <a:rPr lang="en-US" sz="2400" b="1" dirty="0"/>
              <a:t>Cleaning during exploratory query processing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682156" y="1221596"/>
            <a:ext cx="467751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300" dirty="0">
                <a:cs typeface="Calibri" panose="020F0502020204030204" pitchFamily="34" charset="0"/>
              </a:rPr>
              <a:t>[So2Sat LC42: </a:t>
            </a:r>
            <a:r>
              <a:rPr lang="en-US" sz="1300" dirty="0">
                <a:cs typeface="Calibri" panose="020F0502020204030204" pitchFamily="34" charset="0"/>
                <a:hlinkClick r:id="rId2"/>
              </a:rPr>
              <a:t>https://mediatum.ub.tum.de/1454690</a:t>
            </a:r>
            <a:r>
              <a:rPr lang="en-US" sz="1300" dirty="0">
                <a:cs typeface="Calibri" panose="020F0502020204030204" pitchFamily="34" charset="0"/>
              </a:rPr>
              <a:t>]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092" y="600280"/>
            <a:ext cx="470840" cy="64008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652959" y="576732"/>
            <a:ext cx="3609642" cy="6924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300" dirty="0">
                <a:cs typeface="Calibri" panose="020F0502020204030204" pitchFamily="34" charset="0"/>
              </a:rPr>
              <a:t>[Xiao Xiang Zhu et al: So2Sat LCZ42: A Benchmark Dataset for the Classification of Global Local Climate Zones. </a:t>
            </a:r>
            <a:r>
              <a:rPr lang="en-US" sz="1300" b="1" dirty="0">
                <a:cs typeface="Calibri" panose="020F0502020204030204" pitchFamily="34" charset="0"/>
              </a:rPr>
              <a:t>GRSM 8(3) 2020</a:t>
            </a:r>
            <a:r>
              <a:rPr lang="en-US" sz="1300" dirty="0"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899" y="1733728"/>
            <a:ext cx="2823622" cy="2492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416" y="2765332"/>
            <a:ext cx="3202384" cy="139742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02653" y="5845718"/>
            <a:ext cx="619029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https://daphne-eu.github.io/resources/AVL.jpg"/>
          <p:cNvPicPr/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91" y="5377000"/>
            <a:ext cx="685800" cy="28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daphne-eu.github.io/resources/DLR.jpg"/>
          <p:cNvPicPr/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371" y="1171205"/>
            <a:ext cx="6858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daphne-eu.github.io/resources/Infineon.jpg"/>
          <p:cNvPicPr/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902" y="4416314"/>
            <a:ext cx="685800" cy="37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daphne-eu.github.io/resources/KAI.jpg"/>
          <p:cNvPicPr/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91" y="4913378"/>
            <a:ext cx="685800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8C8A7CC5-AFA7-DE60-05D7-92CCBD8593B9}"/>
              </a:ext>
            </a:extLst>
          </p:cNvPr>
          <p:cNvSpPr txBox="1">
            <a:spLocks/>
          </p:cNvSpPr>
          <p:nvPr/>
        </p:nvSpPr>
        <p:spPr>
          <a:xfrm>
            <a:off x="11843468" y="6356350"/>
            <a:ext cx="348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CB2985-60B4-4E7B-9AAE-306946339EE0}" type="slidenum">
              <a:rPr lang="de-AT" smtClean="0"/>
              <a:pPr/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2827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54D270C-6CA8-7CD9-C1DB-AF279047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DAPHNE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3895DFA-1767-874C-7BF1-E0B562A86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47256F-BB8E-1006-BFA6-1332CB9AC9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77588" y="6356350"/>
            <a:ext cx="1014412" cy="365125"/>
          </a:xfrm>
        </p:spPr>
        <p:txBody>
          <a:bodyPr/>
          <a:lstStyle/>
          <a:p>
            <a:fld id="{74CB2985-60B4-4E7B-9AAE-306946339EE0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34003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0E8775-A69F-3841-E25C-1540BA7E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FB19070-DE8D-84B4-1800-DF785658EB41}"/>
              </a:ext>
            </a:extLst>
          </p:cNvPr>
          <p:cNvGrpSpPr/>
          <p:nvPr/>
        </p:nvGrpSpPr>
        <p:grpSpPr>
          <a:xfrm>
            <a:off x="917950" y="2269374"/>
            <a:ext cx="4722345" cy="3500698"/>
            <a:chOff x="1624532" y="1268249"/>
            <a:chExt cx="6925073" cy="5133591"/>
          </a:xfrm>
        </p:grpSpPr>
        <p:pic>
          <p:nvPicPr>
            <p:cNvPr id="5" name="Content Placeholder 5">
              <a:extLst>
                <a:ext uri="{FF2B5EF4-FFF2-40B4-BE49-F238E27FC236}">
                  <a16:creationId xmlns:a16="http://schemas.microsoft.com/office/drawing/2014/main" id="{9AE24698-25AE-3F9C-F1CC-F3A18C58D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93"/>
            <a:stretch/>
          </p:blipFill>
          <p:spPr>
            <a:xfrm>
              <a:off x="1624532" y="1268249"/>
              <a:ext cx="6821199" cy="5133591"/>
            </a:xfrm>
            <a:prstGeom prst="rect">
              <a:avLst/>
            </a:prstGeom>
          </p:spPr>
        </p:pic>
        <p:sp>
          <p:nvSpPr>
            <p:cNvPr id="6" name="TextBox 16">
              <a:extLst>
                <a:ext uri="{FF2B5EF4-FFF2-40B4-BE49-F238E27FC236}">
                  <a16:creationId xmlns:a16="http://schemas.microsoft.com/office/drawing/2014/main" id="{48FD5863-256E-6A15-4C4D-E72160E49842}"/>
                </a:ext>
              </a:extLst>
            </p:cNvPr>
            <p:cNvSpPr txBox="1"/>
            <p:nvPr/>
          </p:nvSpPr>
          <p:spPr>
            <a:xfrm>
              <a:off x="5102567" y="1288074"/>
              <a:ext cx="3447038" cy="406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Python API w/ lazy evaluation</a:t>
              </a: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40358040-046D-8201-6391-4F982313F410}"/>
              </a:ext>
            </a:extLst>
          </p:cNvPr>
          <p:cNvSpPr txBox="1"/>
          <p:nvPr/>
        </p:nvSpPr>
        <p:spPr>
          <a:xfrm>
            <a:off x="2012077" y="1791677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8530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B6B2195-CB8D-3CA4-B166-0EBCF5C35A0E}"/>
              </a:ext>
            </a:extLst>
          </p:cNvPr>
          <p:cNvSpPr/>
          <p:nvPr/>
        </p:nvSpPr>
        <p:spPr>
          <a:xfrm>
            <a:off x="6096000" y="1450415"/>
            <a:ext cx="5787482" cy="52088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30E8775-A69F-3841-E25C-1540BA7E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Abstractions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9FB19070-DE8D-84B4-1800-DF785658EB41}"/>
              </a:ext>
            </a:extLst>
          </p:cNvPr>
          <p:cNvGrpSpPr/>
          <p:nvPr/>
        </p:nvGrpSpPr>
        <p:grpSpPr>
          <a:xfrm>
            <a:off x="917950" y="2269374"/>
            <a:ext cx="4722345" cy="3500698"/>
            <a:chOff x="1624532" y="1268249"/>
            <a:chExt cx="6925073" cy="5133591"/>
          </a:xfrm>
        </p:grpSpPr>
        <p:pic>
          <p:nvPicPr>
            <p:cNvPr id="5" name="Content Placeholder 5">
              <a:extLst>
                <a:ext uri="{FF2B5EF4-FFF2-40B4-BE49-F238E27FC236}">
                  <a16:creationId xmlns:a16="http://schemas.microsoft.com/office/drawing/2014/main" id="{9AE24698-25AE-3F9C-F1CC-F3A18C58D9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93"/>
            <a:stretch/>
          </p:blipFill>
          <p:spPr>
            <a:xfrm>
              <a:off x="1624532" y="1268249"/>
              <a:ext cx="6821199" cy="5133591"/>
            </a:xfrm>
            <a:prstGeom prst="rect">
              <a:avLst/>
            </a:prstGeom>
          </p:spPr>
        </p:pic>
        <p:sp>
          <p:nvSpPr>
            <p:cNvPr id="6" name="TextBox 16">
              <a:extLst>
                <a:ext uri="{FF2B5EF4-FFF2-40B4-BE49-F238E27FC236}">
                  <a16:creationId xmlns:a16="http://schemas.microsoft.com/office/drawing/2014/main" id="{48FD5863-256E-6A15-4C4D-E72160E49842}"/>
                </a:ext>
              </a:extLst>
            </p:cNvPr>
            <p:cNvSpPr txBox="1"/>
            <p:nvPr/>
          </p:nvSpPr>
          <p:spPr>
            <a:xfrm>
              <a:off x="5102567" y="1288074"/>
              <a:ext cx="3447038" cy="406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Python API w/ lazy evaluation</a:t>
              </a: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40358040-046D-8201-6391-4F982313F410}"/>
              </a:ext>
            </a:extLst>
          </p:cNvPr>
          <p:cNvSpPr txBox="1"/>
          <p:nvPr/>
        </p:nvSpPr>
        <p:spPr>
          <a:xfrm>
            <a:off x="2012077" y="1791677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System Architecture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BB25D1F-9E75-DDB9-3C9B-4C720241CE35}"/>
              </a:ext>
            </a:extLst>
          </p:cNvPr>
          <p:cNvSpPr/>
          <p:nvPr/>
        </p:nvSpPr>
        <p:spPr>
          <a:xfrm>
            <a:off x="6320655" y="4435499"/>
            <a:ext cx="5308128" cy="17897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y) { </a:t>
            </a:r>
            <a:r>
              <a:rPr lang="en-US" sz="1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X feature matrix, y labels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colmu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1);     </a:t>
            </a:r>
            <a:r>
              <a:rPr lang="en-US" sz="1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column means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stddev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1);    </a:t>
            </a:r>
            <a:r>
              <a:rPr lang="en-US" sz="1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column </a:t>
            </a:r>
            <a:r>
              <a:rPr lang="en-US" sz="12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stddevs</a:t>
            </a:r>
            <a:endParaRPr lang="en-US" sz="1200" b="1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X = (X </a:t>
            </a:r>
            <a:r>
              <a:rPr lang="en-US" sz="12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colmu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2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colsd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shift and scale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 = </a:t>
            </a:r>
            <a:r>
              <a:rPr lang="en-US" sz="12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1);         </a:t>
            </a:r>
            <a:r>
              <a:rPr lang="en-US" sz="1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append column of ones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 = </a:t>
            </a:r>
            <a:r>
              <a:rPr lang="en-US" sz="12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 </a:t>
            </a:r>
            <a:r>
              <a:rPr lang="en-US" sz="12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X;            </a:t>
            </a:r>
            <a:r>
              <a:rPr lang="en-US" sz="1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 for transpose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 = </a:t>
            </a:r>
            <a:r>
              <a:rPr lang="en-US" sz="12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 </a:t>
            </a:r>
            <a:r>
              <a:rPr lang="en-US" sz="12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y;            </a:t>
            </a:r>
            <a:r>
              <a:rPr lang="en-US" sz="1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@ for matrix </a:t>
            </a:r>
            <a:r>
              <a:rPr lang="en-US" sz="1200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endParaRPr lang="en-US" sz="12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sz="12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b);      </a:t>
            </a:r>
            <a:r>
              <a:rPr lang="en-US" sz="1200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system of linear eq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6E53F4-9192-2DB9-E50C-559A65474CC5}"/>
              </a:ext>
            </a:extLst>
          </p:cNvPr>
          <p:cNvSpPr txBox="1"/>
          <p:nvPr/>
        </p:nvSpPr>
        <p:spPr>
          <a:xfrm>
            <a:off x="6201294" y="1594204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DSL for linear and relational algebra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B139173-07FC-363A-DF71-C24232C5EB11}"/>
              </a:ext>
            </a:extLst>
          </p:cNvPr>
          <p:cNvSpPr txBox="1"/>
          <p:nvPr/>
        </p:nvSpPr>
        <p:spPr>
          <a:xfrm>
            <a:off x="6259483" y="1981549"/>
            <a:ext cx="51988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Coarse-grained </a:t>
            </a:r>
            <a:r>
              <a:rPr lang="en-US" sz="1400" b="1" dirty="0">
                <a:solidFill>
                  <a:schemeClr val="accent2"/>
                </a:solidFill>
              </a:rPr>
              <a:t>matrix/frame operations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chemeClr val="accent2"/>
                </a:solidFill>
              </a:rPr>
              <a:t>Physical data independence</a:t>
            </a:r>
          </a:p>
          <a:p>
            <a:pPr marL="285750" indent="-285750">
              <a:buFontTx/>
              <a:buChar char="-"/>
            </a:pPr>
            <a:endParaRPr lang="en-US" sz="1400" b="1" dirty="0">
              <a:solidFill>
                <a:schemeClr val="accent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dirty="0"/>
              <a:t>Built-in operations</a:t>
            </a:r>
            <a:r>
              <a:rPr lang="en-US" sz="1400" b="1" dirty="0">
                <a:solidFill>
                  <a:schemeClr val="accent2"/>
                </a:solidFill>
              </a:rPr>
              <a:t> </a:t>
            </a:r>
            <a:r>
              <a:rPr lang="en-US" sz="1400" dirty="0"/>
              <a:t>for </a:t>
            </a:r>
            <a:r>
              <a:rPr lang="en-US" sz="1400" b="1" dirty="0">
                <a:solidFill>
                  <a:schemeClr val="accent2"/>
                </a:solidFill>
              </a:rPr>
              <a:t>linear and relational algebra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chemeClr val="accent2"/>
                </a:solidFill>
              </a:rPr>
              <a:t>High-level operations </a:t>
            </a:r>
            <a:r>
              <a:rPr lang="en-US" sz="1400" dirty="0"/>
              <a:t>(e.g., SQL, parameter servers, map)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Conditional </a:t>
            </a:r>
            <a:r>
              <a:rPr lang="en-US" sz="1400" b="1" dirty="0">
                <a:solidFill>
                  <a:schemeClr val="accent2"/>
                </a:solidFill>
              </a:rPr>
              <a:t>control flow </a:t>
            </a:r>
            <a:r>
              <a:rPr lang="en-US" sz="1400" dirty="0"/>
              <a:t>(branches, loops)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Typed and untyped </a:t>
            </a:r>
            <a:r>
              <a:rPr lang="en-US" sz="1400" b="1" dirty="0">
                <a:solidFill>
                  <a:schemeClr val="accent2"/>
                </a:solidFill>
              </a:rPr>
              <a:t>user-defined functions</a:t>
            </a:r>
          </a:p>
          <a:p>
            <a:pPr marL="285750" indent="-285750">
              <a:buFontTx/>
              <a:buChar char="-"/>
            </a:pPr>
            <a:endParaRPr lang="en-US" sz="1400" b="1" dirty="0">
              <a:solidFill>
                <a:schemeClr val="accent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chemeClr val="accent2"/>
                </a:solidFill>
              </a:rPr>
              <a:t>Hierarchy of primitives </a:t>
            </a:r>
            <a:r>
              <a:rPr lang="en-US" sz="1400" dirty="0"/>
              <a:t>for data science tasks</a:t>
            </a: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5DF0FC25-60B6-4A0F-2BE3-C2680616A879}"/>
              </a:ext>
            </a:extLst>
          </p:cNvPr>
          <p:cNvSpPr/>
          <p:nvPr/>
        </p:nvSpPr>
        <p:spPr>
          <a:xfrm flipH="1">
            <a:off x="5640295" y="2559892"/>
            <a:ext cx="455705" cy="369332"/>
          </a:xfrm>
          <a:prstGeom prst="right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3111BD8-0E10-18D2-13EF-B42F8B50A65A}"/>
              </a:ext>
            </a:extLst>
          </p:cNvPr>
          <p:cNvSpPr txBox="1"/>
          <p:nvPr/>
        </p:nvSpPr>
        <p:spPr>
          <a:xfrm>
            <a:off x="6201294" y="4082878"/>
            <a:ext cx="4759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Example: </a:t>
            </a:r>
            <a:r>
              <a:rPr lang="en-US" sz="1400" b="1" dirty="0">
                <a:solidFill>
                  <a:schemeClr val="accent1"/>
                </a:solidFill>
              </a:rPr>
              <a:t>linear regression model training </a:t>
            </a:r>
            <a:r>
              <a:rPr lang="en-US" sz="1400" dirty="0"/>
              <a:t>(simplified)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F3773A0A-1A93-4E3F-6B85-24FC7E88DF41}"/>
              </a:ext>
            </a:extLst>
          </p:cNvPr>
          <p:cNvCxnSpPr>
            <a:cxnSpLocks/>
            <a:endCxn id="3" idx="3"/>
          </p:cNvCxnSpPr>
          <p:nvPr/>
        </p:nvCxnSpPr>
        <p:spPr>
          <a:xfrm>
            <a:off x="6096000" y="4047214"/>
            <a:ext cx="5787482" cy="76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Foliennummernplatzhalter 3">
            <a:extLst>
              <a:ext uri="{FF2B5EF4-FFF2-40B4-BE49-F238E27FC236}">
                <a16:creationId xmlns:a16="http://schemas.microsoft.com/office/drawing/2014/main" id="{3AAA2530-41DD-2EC5-9C56-94375665591D}"/>
              </a:ext>
            </a:extLst>
          </p:cNvPr>
          <p:cNvSpPr txBox="1">
            <a:spLocks/>
          </p:cNvSpPr>
          <p:nvPr/>
        </p:nvSpPr>
        <p:spPr>
          <a:xfrm>
            <a:off x="11676490" y="6348399"/>
            <a:ext cx="515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CB2985-60B4-4E7B-9AAE-306946339EE0}" type="slidenum">
              <a:rPr lang="de-AT" smtClean="0"/>
              <a:pPr/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56767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Daphne">
      <a:dk1>
        <a:sysClr val="windowText" lastClr="000000"/>
      </a:dk1>
      <a:lt1>
        <a:sysClr val="window" lastClr="FFFFFF"/>
      </a:lt1>
      <a:dk2>
        <a:srgbClr val="7F7F7F"/>
      </a:dk2>
      <a:lt2>
        <a:srgbClr val="FFFFFF"/>
      </a:lt2>
      <a:accent1>
        <a:srgbClr val="F70146"/>
      </a:accent1>
      <a:accent2>
        <a:srgbClr val="7889FB"/>
      </a:accent2>
      <a:accent3>
        <a:srgbClr val="F45385"/>
      </a:accent3>
      <a:accent4>
        <a:srgbClr val="BAC8F7"/>
      </a:accent4>
      <a:accent5>
        <a:srgbClr val="F2F2F2"/>
      </a:accent5>
      <a:accent6>
        <a:srgbClr val="DFE4F7"/>
      </a:accent6>
      <a:hlink>
        <a:srgbClr val="7889FB"/>
      </a:hlink>
      <a:folHlink>
        <a:srgbClr val="3858F9"/>
      </a:folHlink>
    </a:clrScheme>
    <a:fontScheme name="Droid Sans">
      <a:majorFont>
        <a:latin typeface="Droid Sans"/>
        <a:ea typeface=""/>
        <a:cs typeface=""/>
      </a:majorFont>
      <a:minorFont>
        <a:latin typeface="Droid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HNE_Template_Presentation" id="{3DF1B059-56D0-44B0-92FD-95C69D1975B4}" vid="{5C7660AB-8361-4BB4-9B1F-14C0E69C3E4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DAPHNE_Template_Presentation</Template>
  <TotalTime>0</TotalTime>
  <Words>2182</Words>
  <Application>Microsoft Office PowerPoint</Application>
  <PresentationFormat>Breitbild</PresentationFormat>
  <Paragraphs>439</Paragraphs>
  <Slides>23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Symbol</vt:lpstr>
      <vt:lpstr>Courier New</vt:lpstr>
      <vt:lpstr>Droid Sans</vt:lpstr>
      <vt:lpstr>Arial</vt:lpstr>
      <vt:lpstr>Calibri</vt:lpstr>
      <vt:lpstr>Office</vt:lpstr>
      <vt:lpstr>Holistic Extensibility for Integrated Data Analysis Pipelines in DAPHNE </vt:lpstr>
      <vt:lpstr>Modern Data-driven Applications</vt:lpstr>
      <vt:lpstr>Integrated Data Analysis (IDA) Pipelines</vt:lpstr>
      <vt:lpstr>Challenges</vt:lpstr>
      <vt:lpstr>Project Consortium</vt:lpstr>
      <vt:lpstr>Example Use Cases</vt:lpstr>
      <vt:lpstr>Overview of DAPHNE</vt:lpstr>
      <vt:lpstr>System Architecture</vt:lpstr>
      <vt:lpstr>Language Abstractions</vt:lpstr>
      <vt:lpstr>Optimizing Compiler</vt:lpstr>
      <vt:lpstr>Runtime</vt:lpstr>
      <vt:lpstr>Holistic Extensibility</vt:lpstr>
      <vt:lpstr>Challenges</vt:lpstr>
      <vt:lpstr>Holistic Extensibility</vt:lpstr>
      <vt:lpstr>Low Barrier of Entry</vt:lpstr>
      <vt:lpstr>Towards Holistic Extensibility in DAPHNE</vt:lpstr>
      <vt:lpstr>3-Step Approach for Adding/Using Extensions</vt:lpstr>
      <vt:lpstr>Adding a New Physical Operator</vt:lpstr>
      <vt:lpstr>Adding a New Data/Value Type</vt:lpstr>
      <vt:lpstr>Extending the Optimizer or Scheduler</vt:lpstr>
      <vt:lpstr>Summary</vt:lpstr>
      <vt:lpstr>Summary</vt:lpstr>
      <vt:lpstr>Feel free to get in touch: patrick.damme@tu-berlin.de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Holistic Extensibility for Integrated Data Analysis Pipelines in DAPHNE</dc:title>
  <dc:creator/>
  <cp:lastModifiedBy>TU-Pseudonym 3624437813768008</cp:lastModifiedBy>
  <cp:revision>1192</cp:revision>
  <dcterms:created xsi:type="dcterms:W3CDTF">2021-01-18T13:32:20Z</dcterms:created>
  <dcterms:modified xsi:type="dcterms:W3CDTF">2023-08-25T21:56:37Z</dcterms:modified>
</cp:coreProperties>
</file>